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9" r:id="rId2"/>
    <p:sldId id="260" r:id="rId3"/>
    <p:sldId id="261" r:id="rId4"/>
    <p:sldId id="262" r:id="rId5"/>
    <p:sldId id="264" r:id="rId6"/>
    <p:sldId id="265" r:id="rId7"/>
    <p:sldId id="266" r:id="rId8"/>
    <p:sldId id="268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8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1080" y="60"/>
      </p:cViewPr>
      <p:guideLst>
        <p:guide orient="horz" pos="1248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4960F-CE9E-4D92-8089-B036775FA887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2B8C9-3E4B-4A74-8332-6BE984B26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1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B8C9-3E4B-4A74-8332-6BE984B26B0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1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B8C9-3E4B-4A74-8332-6BE984B26B0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1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B8C9-3E4B-4A74-8332-6BE984B26B0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1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B8C9-3E4B-4A74-8332-6BE984B26B0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1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B8C9-3E4B-4A74-8332-6BE984B26B0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1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B8C9-3E4B-4A74-8332-6BE984B26B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1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B8C9-3E4B-4A74-8332-6BE984B26B0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1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B8C9-3E4B-4A74-8332-6BE984B26B0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1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B8C9-3E4B-4A74-8332-6BE984B26B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1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B8C9-3E4B-4A74-8332-6BE984B26B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1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B8C9-3E4B-4A74-8332-6BE984B26B0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1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B8C9-3E4B-4A74-8332-6BE984B26B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1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2B8C9-3E4B-4A74-8332-6BE984B26B0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4242-AD1D-4061-96A9-386DBC0A3FF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790C-DDD0-400F-B03B-3977324F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1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4242-AD1D-4061-96A9-386DBC0A3FF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790C-DDD0-400F-B03B-3977324F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4242-AD1D-4061-96A9-386DBC0A3FF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790C-DDD0-400F-B03B-3977324F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2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4242-AD1D-4061-96A9-386DBC0A3FF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790C-DDD0-400F-B03B-3977324F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5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4242-AD1D-4061-96A9-386DBC0A3FF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790C-DDD0-400F-B03B-3977324F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4242-AD1D-4061-96A9-386DBC0A3FF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790C-DDD0-400F-B03B-3977324F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0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4242-AD1D-4061-96A9-386DBC0A3FF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790C-DDD0-400F-B03B-3977324F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1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4242-AD1D-4061-96A9-386DBC0A3FF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790C-DDD0-400F-B03B-3977324F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4242-AD1D-4061-96A9-386DBC0A3FF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790C-DDD0-400F-B03B-3977324F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6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4242-AD1D-4061-96A9-386DBC0A3FF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790C-DDD0-400F-B03B-3977324F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4242-AD1D-4061-96A9-386DBC0A3FF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790C-DDD0-400F-B03B-3977324F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1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4242-AD1D-4061-96A9-386DBC0A3FF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0790C-DDD0-400F-B03B-3977324F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3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219200"/>
            <a:ext cx="8153400" cy="4876800"/>
          </a:xfrm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/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Presidents’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Advisory Committee Meeting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INAM Innovations at Your College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Paul T. Bucci, President</a:t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PTB &amp; Associates</a:t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11, 2015</a:t>
            </a:r>
            <a:r>
              <a:rPr lang="en-US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7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048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990600" cy="7429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48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strategic alignment and partnership with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employers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347663" indent="-347663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alignment with</a:t>
            </a:r>
          </a:p>
          <a:p>
            <a:pPr marL="463550" indent="-463550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	Employers and industry </a:t>
            </a:r>
          </a:p>
          <a:p>
            <a:pPr marL="514350" indent="-514350">
              <a:spcAft>
                <a:spcPts val="600"/>
              </a:spcAft>
              <a:buAutoNum type="romanLcParenBoth" startAt="2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public workforce system </a:t>
            </a:r>
          </a:p>
          <a:p>
            <a:pPr marL="514350" indent="-514350">
              <a:spcAft>
                <a:spcPts val="600"/>
              </a:spcAft>
              <a:buAutoNum type="romanLcParenBoth" startAt="2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institutions and other organizations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Outreach, marketing, and recruitment of traditional populations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Outreach, marketing, and recruitment of workers eligible for assistance under the TAA for Workers program and veterans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5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Disconnected courses and difficult course selection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 career pathways outlining programs of study (with stacking of certificates leading to a degree) that align to industry skills requirements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sequences steadily build skills toward common terminal learning objectives and industry certifications (NIMS, AWS, etc.)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7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information on students (high school transcript only)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Intake process (with data entry form and student survey) that captures and records detailed entering characteristics data on each student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27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academic, personal, and career assessment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assessment of prospective students’ abilities, skills, interests and aspirations as a basis for career and academic planning; including competency-based assessments and award of credit for prior learning and experiences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9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uninformed on kinds of occupations that different program graduates enter, labor market demand, entry-level and prospective wages, 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career-track path, and articulation and transfer options for BA/BS 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real-time labor market and career compensation information in advising and counseling sessions to help students select career paths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5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in-person “developmental” advising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In-person advising and career-academic planning assistance. Individual Educational and Career Plan with identified “critical pass courses” milestones to benchmark on-track progress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Fragmented, inconsistent, and uncoordinated student supports and practices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Advisors use e-advising/early warning systems and monitor students’ progress toward program completion and give frequent feedback and support to help keep them on track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30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Developmental education courses (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3 Dev Ed math courses)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“On ramp” and “accelerated” Dev Ed to bypass or minimize Dev Ed course taking through:</a:t>
            </a:r>
          </a:p>
          <a:p>
            <a:pPr marL="347663" indent="-174625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-multiple measures</a:t>
            </a:r>
          </a:p>
          <a:p>
            <a:pPr marL="347663" indent="-174625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-contextualized learning that integrates basic skills into college-level courses</a:t>
            </a:r>
          </a:p>
          <a:p>
            <a:pPr marL="347663" indent="-174625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-co-requisite courses with supplemental supports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96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Inconsistent program learning outcomes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Well-defined learning outcomes for programs aligned with employers’ needs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2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completion rates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40% complete degree/certificate within 6 years.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 </a:t>
            </a:r>
            <a:r>
              <a:rPr lang="en-US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gaps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Employers need more workers with higher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80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work based learning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Inflexible curriculum, schedule, and delivery methods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Internships and apprenticeships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Modularized curriculum, schedule, and  distance learning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 the competing demands of work and family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acquire new skills at a time, place, and/or pace that are convenient for them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wraparound services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Disadvantaged individuals are supported by coordinating with public assistance programs and community-based organizations that provide wraparound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services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credit transferability and articulation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with four-year institutions in the state to develop articulation agreements for courses and credentials, and bridges from non-credit to credit within and between institutions.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3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job search support service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and in-person job search support service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02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use of data to determine which strategies and activities are effective and cost effective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Extensive use of individual student level longitudinal data, including entry data and post-program employment outcomes data (job placement, attainment, and wage data of graduates by program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69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rigorous program evaluation methods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quasi-experimental evaluation design using matched comparison groups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and pilot test discrete programmatic interventions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and demonstrate, scale up, and institutionalize/sustain a comprehensive systemic reform model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Grant-seeded innovations discontinue when grant funding ends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Grant-seeded innovations demonstrated effective and cost effective are adopted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sustained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865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Systemic Change 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5052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 </a:t>
            </a:r>
            <a:b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505200"/>
          </a:xfrm>
        </p:spPr>
        <p:txBody>
          <a:bodyPr/>
          <a:lstStyle/>
          <a:p>
            <a:pPr marL="463550" indent="0" algn="r">
              <a:spcAft>
                <a:spcPts val="1200"/>
              </a:spcAft>
              <a:buNone/>
            </a:pP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0" algn="r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b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1600200" y="2743200"/>
            <a:ext cx="5867400" cy="425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655" y="3875211"/>
            <a:ext cx="7696200" cy="1200329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 on the Continuum?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do you want to be?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are you using INAM to get to where you want to be?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1500" y="1447800"/>
            <a:ext cx="45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6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219200"/>
            <a:ext cx="8153400" cy="4876800"/>
          </a:xfrm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/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Presidents’ Advisory Committee Meeting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INAM Innovations at Your College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Paul T. Bucci, President</a:t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PTB &amp; Associates</a:t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11, 2015</a:t>
            </a:r>
            <a:r>
              <a:rPr lang="en-US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7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048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990600" cy="7429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702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Solution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aid reform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ratings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scorecard </a:t>
            </a: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Outcomes-based performance funding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8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Intended Outcomes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096" y="1676400"/>
            <a:ext cx="8229600" cy="3962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enrollment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completion,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employment rates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time to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completion</a:t>
            </a:r>
          </a:p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Savings to students, to colleges, and to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59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Design Solution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096" y="1676400"/>
            <a:ext cx="8229600" cy="4267200"/>
          </a:xfrm>
        </p:spPr>
        <p:txBody>
          <a:bodyPr>
            <a:normAutofit/>
          </a:bodyPr>
          <a:lstStyle/>
          <a:p>
            <a:pPr marL="463550" indent="-463550" algn="ctr">
              <a:spcAft>
                <a:spcPts val="600"/>
              </a:spcAft>
              <a:buNone/>
            </a:pPr>
            <a:r>
              <a:rPr lang="en-US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Overarching Goals</a:t>
            </a:r>
          </a:p>
          <a:p>
            <a:pPr marL="509588" indent="-509588"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	Increase attainment of certifications, certificates, diplomas, degrees, and other industry-recognized credentials;</a:t>
            </a:r>
          </a:p>
          <a:p>
            <a:pPr marL="509588" indent="-509588">
              <a:spcAft>
                <a:spcPts val="600"/>
              </a:spcAft>
              <a:buNone/>
              <a:tabLst>
                <a:tab pos="463550" algn="l"/>
              </a:tabLst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	Introduce innovative and effective methods for curriculum development and delivery; and </a:t>
            </a:r>
          </a:p>
          <a:p>
            <a:pPr marL="509588" indent="-509588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	Demonstrate improved employment outcomes.</a:t>
            </a:r>
          </a:p>
          <a:p>
            <a:pPr marL="509588" indent="-509588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0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Design Solution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096" y="1676400"/>
            <a:ext cx="8229600" cy="4267200"/>
          </a:xfrm>
        </p:spPr>
        <p:txBody>
          <a:bodyPr>
            <a:noAutofit/>
          </a:bodyPr>
          <a:lstStyle/>
          <a:p>
            <a:pPr marL="463550" indent="-463550" algn="ctr">
              <a:spcAft>
                <a:spcPts val="600"/>
              </a:spcAft>
              <a:buNone/>
            </a:pPr>
            <a:r>
              <a:rPr lang="en-US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Funded Applications</a:t>
            </a:r>
          </a:p>
          <a:p>
            <a:pPr marL="514350" indent="-514350">
              <a:spcAft>
                <a:spcPts val="1200"/>
              </a:spcAft>
              <a:buAutoNum type="arabicParenBoth"/>
            </a:pPr>
            <a:r>
              <a:rPr lang="en-US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strategies </a:t>
            </a:r>
            <a:r>
              <a:rPr lang="en-US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are likely to produce significant positive change in learning and employment outcomes </a:t>
            </a:r>
            <a:endParaRPr lang="en-US" sz="2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1200"/>
              </a:spcAft>
              <a:buAutoNum type="arabicParenBoth"/>
            </a:pPr>
            <a:r>
              <a:rPr lang="en-US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Continuously evaluate </a:t>
            </a:r>
            <a:r>
              <a:rPr lang="en-US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effectiveness of their strategies in order to improve their </a:t>
            </a:r>
            <a:r>
              <a:rPr lang="en-US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programming </a:t>
            </a:r>
          </a:p>
          <a:p>
            <a:pPr marL="514350" indent="-514350">
              <a:spcAft>
                <a:spcPts val="600"/>
              </a:spcAft>
              <a:buAutoNum type="arabicParenBoth"/>
            </a:pPr>
            <a:r>
              <a:rPr lang="en-US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and </a:t>
            </a:r>
            <a:r>
              <a:rPr lang="en-US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 promising and proven strategies into </a:t>
            </a:r>
            <a:r>
              <a:rPr lang="en-US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  <a:r>
              <a:rPr lang="en-US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training </a:t>
            </a:r>
            <a:r>
              <a:rPr lang="en-US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programs </a:t>
            </a:r>
          </a:p>
          <a:p>
            <a:pPr marL="509588" indent="-509588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 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Sustaining Effective Strategies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096" y="1676400"/>
            <a:ext cx="8229600" cy="42672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TAACCCT program seeks to seed development and demonstration of effective, sustainable new models of career education and job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data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strategies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activities </a:t>
            </a:r>
            <a:endParaRPr lang="en-US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 effective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practices into core programs to enact broader institutional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improvements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Incorporate successful programs into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curriculum</a:t>
            </a:r>
            <a:endParaRPr lang="en-US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 partnership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employer partners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1676400"/>
            <a:ext cx="8153400" cy="1219200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5052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a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career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  <a:p>
            <a:pPr marL="0" indent="0">
              <a:spcAft>
                <a:spcPts val="1200"/>
              </a:spcAft>
              <a:buNone/>
            </a:pP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505200"/>
          </a:xfrm>
        </p:spPr>
        <p:txBody>
          <a:bodyPr/>
          <a:lstStyle/>
          <a:p>
            <a:pPr marL="463550" indent="0">
              <a:spcAft>
                <a:spcPts val="12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comprehensive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systemic reform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3898739" y="2014960"/>
            <a:ext cx="1143000" cy="8507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139" y="3886200"/>
            <a:ext cx="7696200" cy="1569660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 models transform key functions: organizational management, programs of study, student intake and support services, developmental education, instruction, and career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2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TAACCCT Program Change Strategy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 by institution capacity building and institutional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Consortium management systems, policies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Consortial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pooling and sharing of R&amp;D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inquiry 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Regional/Statewide industry-sector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981200" cy="59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990600" cy="74291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09600" y="1219200"/>
            <a:ext cx="8077200" cy="0"/>
          </a:xfrm>
          <a:prstGeom prst="line">
            <a:avLst/>
          </a:prstGeom>
          <a:ln w="41275"/>
          <a:effectLst>
            <a:outerShdw blurRad="50800" dist="38100" dir="5400000" algn="t" rotWithShape="0">
              <a:srgbClr val="00B0F0">
                <a:alpha val="3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3810000" y="1489277"/>
            <a:ext cx="1234632" cy="65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9066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099" y="15356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971</Words>
  <Application>Microsoft Office PowerPoint</Application>
  <PresentationFormat>On-screen Show (4:3)</PresentationFormat>
  <Paragraphs>169</Paragraphs>
  <Slides>29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Office Theme</vt:lpstr>
      <vt:lpstr> Presidents’ Advisory Committee Meeting   Using INAM Innovations at Your College  Dr. Paul T. Bucci, President PTB &amp; Associates  June 11, 2015 </vt:lpstr>
      <vt:lpstr>Problem</vt:lpstr>
      <vt:lpstr>Policy Solution</vt:lpstr>
      <vt:lpstr>Intended Outcomes</vt:lpstr>
      <vt:lpstr>TAACCCT Program Design Solution</vt:lpstr>
      <vt:lpstr>TAACCCT Program Design Solution</vt:lpstr>
      <vt:lpstr>Sustaining Effective Strategies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TAACCCT Program Change Strategy</vt:lpstr>
      <vt:lpstr>Systemic Change – Next Steps</vt:lpstr>
      <vt:lpstr> Presidents’ Advisory Committee Meeting   Using INAM Innovations at Your College  Dr. Paul T. Bucci, President PTB &amp; Associates  June 11, 2015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Leah Mehalich</cp:lastModifiedBy>
  <cp:revision>25</cp:revision>
  <dcterms:created xsi:type="dcterms:W3CDTF">2015-06-09T11:31:25Z</dcterms:created>
  <dcterms:modified xsi:type="dcterms:W3CDTF">2015-06-10T12:21:29Z</dcterms:modified>
</cp:coreProperties>
</file>