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277" r:id="rId2"/>
    <p:sldId id="263" r:id="rId3"/>
    <p:sldId id="319" r:id="rId4"/>
    <p:sldId id="328" r:id="rId5"/>
    <p:sldId id="322" r:id="rId6"/>
    <p:sldId id="329" r:id="rId7"/>
    <p:sldId id="323" r:id="rId8"/>
    <p:sldId id="326" r:id="rId9"/>
    <p:sldId id="327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633" indent="-1366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266" indent="-2733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010" indent="-4110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643" indent="-5477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599880" algn="l" defTabSz="6399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1919856" algn="l" defTabSz="6399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239832" algn="l" defTabSz="6399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2559808" algn="l" defTabSz="6399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5F5F5F"/>
    <a:srgbClr val="E41802"/>
    <a:srgbClr val="D00000"/>
    <a:srgbClr val="FF0000"/>
    <a:srgbClr val="80808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08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278" y="-102"/>
      </p:cViewPr>
      <p:guideLst>
        <p:guide orient="horz" pos="978"/>
        <p:guide orient="horz" pos="278"/>
        <p:guide orient="horz" pos="1155"/>
        <p:guide pos="2888"/>
        <p:guide pos="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0D14B-843A-4731-95AF-CAEBFBE13B9F}" type="datetimeFigureOut">
              <a:rPr lang="en-US" smtClean="0">
                <a:latin typeface="Calibri" pitchFamily="34" charset="0"/>
              </a:rPr>
              <a:pPr/>
              <a:t>10/23/2014</a:t>
            </a:fld>
            <a:endParaRPr lang="en-US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DA73-F66C-4266-95BE-3C9834DF01D4}" type="slidenum">
              <a:rPr lang="en-US" smtClean="0">
                <a:latin typeface="Calibri" pitchFamily="34" charset="0"/>
              </a:rPr>
              <a:pPr/>
              <a:t>‹#›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1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9751940-113B-4AF4-949B-022FA0E874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33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663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32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0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764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429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15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00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85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8925" y="1958978"/>
            <a:ext cx="8566150" cy="1470025"/>
          </a:xfrm>
        </p:spPr>
        <p:txBody>
          <a:bodyPr anchor="b" anchorCtr="1"/>
          <a:lstStyle>
            <a:lvl1pPr algn="ctr">
              <a:lnSpc>
                <a:spcPts val="41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925" y="3473822"/>
            <a:ext cx="8566150" cy="1752600"/>
          </a:xfrm>
        </p:spPr>
        <p:txBody>
          <a:bodyPr/>
          <a:lstStyle>
            <a:lvl1pPr marL="0" indent="0" algn="ctr">
              <a:lnSpc>
                <a:spcPts val="3500"/>
              </a:lnSpc>
              <a:spcBef>
                <a:spcPts val="0"/>
              </a:spcBef>
              <a:buFont typeface="Wingdings" pitchFamily="2" charset="2"/>
              <a:buNone/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white">
          <a:xfrm>
            <a:off x="0" y="0"/>
            <a:ext cx="9144000" cy="3886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96" tIns="31998" rIns="63996" bIns="31998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white">
          <a:xfrm>
            <a:off x="0" y="358580"/>
            <a:ext cx="9144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96" tIns="31998" rIns="63996" bIns="31998"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6469380"/>
            <a:ext cx="9144000" cy="3886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96" tIns="31998" rIns="63996" bIns="31998"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50277" y="2411778"/>
            <a:ext cx="7688250" cy="1761638"/>
            <a:chOff x="1344706" y="2624259"/>
            <a:chExt cx="11972047" cy="2743200"/>
          </a:xfrm>
        </p:grpSpPr>
        <p:pic>
          <p:nvPicPr>
            <p:cNvPr id="19" name="Picture 18" descr="shutterstock_56673664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501930" y="2624259"/>
              <a:ext cx="3657600" cy="274320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>
              <a:outerShdw blurRad="431800" dist="88900" dir="2700000" algn="tl" rotWithShape="0">
                <a:prstClr val="black">
                  <a:alpha val="28000"/>
                </a:prstClr>
              </a:outerShdw>
            </a:effectLst>
          </p:spPr>
        </p:pic>
        <p:pic>
          <p:nvPicPr>
            <p:cNvPr id="20" name="Picture 19" descr="shutterstock_93443824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344706" y="2624259"/>
              <a:ext cx="3657600" cy="274320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>
              <a:outerShdw blurRad="431800" dist="88900" dir="2700000" algn="tl" rotWithShape="0">
                <a:prstClr val="black">
                  <a:alpha val="28000"/>
                </a:prstClr>
              </a:outerShdw>
            </a:effectLst>
          </p:spPr>
        </p:pic>
        <p:pic>
          <p:nvPicPr>
            <p:cNvPr id="21" name="Picture 20" descr="shutterstock_99120779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9659153" y="2624259"/>
              <a:ext cx="3657600" cy="274320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>
              <a:outerShdw blurRad="431800" dist="88900" dir="2700000" algn="tl" rotWithShape="0">
                <a:prstClr val="black">
                  <a:alpha val="28000"/>
                </a:prstClr>
              </a:outerShdw>
            </a:effectLst>
          </p:spPr>
        </p:pic>
      </p:grpSp>
      <p:pic>
        <p:nvPicPr>
          <p:cNvPr id="23" name="Picture 22" descr="iNAM_Logo-Vector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93143" y="878103"/>
            <a:ext cx="4061896" cy="12280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80683"/>
            <a:ext cx="5850544" cy="105701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640" y="1552575"/>
            <a:ext cx="8528844" cy="4663498"/>
          </a:xfrm>
        </p:spPr>
        <p:txBody>
          <a:bodyPr/>
          <a:lstStyle>
            <a:lvl1pPr>
              <a:lnSpc>
                <a:spcPts val="3100"/>
              </a:lnSpc>
              <a:spcBef>
                <a:spcPts val="1800"/>
              </a:spcBef>
              <a:defRPr/>
            </a:lvl1pPr>
            <a:lvl2pPr>
              <a:lnSpc>
                <a:spcPts val="2700"/>
              </a:lnSpc>
              <a:spcBef>
                <a:spcPts val="600"/>
              </a:spcBef>
              <a:defRPr/>
            </a:lvl2pPr>
            <a:lvl3pPr>
              <a:lnSpc>
                <a:spcPts val="2300"/>
              </a:lnSpc>
              <a:spcBef>
                <a:spcPts val="600"/>
              </a:spcBef>
              <a:defRPr/>
            </a:lvl3pPr>
            <a:lvl4pPr>
              <a:lnSpc>
                <a:spcPts val="1900"/>
              </a:lnSpc>
              <a:spcBef>
                <a:spcPts val="600"/>
              </a:spcBef>
              <a:defRPr/>
            </a:lvl4pPr>
            <a:lvl5pPr>
              <a:lnSpc>
                <a:spcPts val="1750"/>
              </a:lnSpc>
              <a:spcBef>
                <a:spcPts val="42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80683"/>
            <a:ext cx="5850544" cy="105701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483812"/>
            <a:ext cx="573795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0038" y="1552576"/>
            <a:ext cx="8528050" cy="457358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har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white">
          <a:xfrm>
            <a:off x="0" y="0"/>
            <a:ext cx="9144000" cy="3886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96" tIns="31998" rIns="63996" bIns="31998" rtlCol="0" anchor="ctr"/>
          <a:lstStyle/>
          <a:p>
            <a:pPr algn="ctr"/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480683"/>
            <a:ext cx="5850544" cy="105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998" tIns="31998" rIns="31998" bIns="31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640" y="1552577"/>
            <a:ext cx="8528844" cy="466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998" tIns="31998" rIns="31998" bIns="31998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0" y="358580"/>
            <a:ext cx="91440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96" tIns="31998" rIns="63996" bIns="31998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6469380"/>
            <a:ext cx="9144000" cy="3886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96" tIns="31998" rIns="63996" bIns="31998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iNAM_Logo-Vector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121873" y="457950"/>
            <a:ext cx="2719617" cy="8222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68" r:id="rId3"/>
    <p:sldLayoutId id="2147483669" r:id="rId4"/>
    <p:sldLayoutId id="2147483670" r:id="rId5"/>
    <p:sldLayoutId id="2147483671" r:id="rId6"/>
    <p:sldLayoutId id="2147483673" r:id="rId7"/>
  </p:sldLayoutIdLst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00"/>
          </a:solidFill>
          <a:latin typeface="Arial" charset="0"/>
          <a:cs typeface="Arial" charset="0"/>
        </a:defRPr>
      </a:lvl5pPr>
      <a:lvl6pPr marL="457085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172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259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345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13310" indent="-313310" algn="l" rtl="0" eaLnBrk="0" fontAlgn="base" hangingPunct="0">
        <a:lnSpc>
          <a:spcPts val="3100"/>
        </a:lnSpc>
        <a:spcBef>
          <a:spcPts val="1800"/>
        </a:spcBef>
        <a:spcAft>
          <a:spcPct val="0"/>
        </a:spcAft>
        <a:buClr>
          <a:schemeClr val="tx1"/>
        </a:buClr>
        <a:buSzPct val="105000"/>
        <a:buFont typeface="Calibri" pitchFamily="34" charset="0"/>
        <a:buChar char="•"/>
        <a:defRPr sz="3000">
          <a:solidFill>
            <a:srgbClr val="4D4D4D"/>
          </a:solidFill>
          <a:latin typeface="+mn-lt"/>
          <a:ea typeface="+mn-ea"/>
          <a:cs typeface="+mn-cs"/>
        </a:defRPr>
      </a:lvl1pPr>
      <a:lvl2pPr marL="627731" indent="-263315" algn="l" rtl="0" eaLnBrk="0" fontAlgn="base" hangingPunct="0">
        <a:lnSpc>
          <a:spcPts val="2700"/>
        </a:lnSpc>
        <a:spcBef>
          <a:spcPts val="600"/>
        </a:spcBef>
        <a:spcAft>
          <a:spcPct val="0"/>
        </a:spcAft>
        <a:buClr>
          <a:schemeClr val="tx1"/>
        </a:buClr>
        <a:buFont typeface="Calibri" pitchFamily="34" charset="0"/>
        <a:buChar char="−"/>
        <a:defRPr sz="2600">
          <a:solidFill>
            <a:srgbClr val="4D4D4D"/>
          </a:solidFill>
          <a:latin typeface="+mn-lt"/>
          <a:cs typeface="+mn-cs"/>
        </a:defRPr>
      </a:lvl2pPr>
      <a:lvl3pPr marL="865492" indent="-199985" algn="l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chemeClr val="tx1"/>
        </a:buClr>
        <a:buFont typeface="Franklin Gothic Book" pitchFamily="34" charset="0"/>
        <a:buChar char="»"/>
        <a:defRPr sz="2200">
          <a:solidFill>
            <a:srgbClr val="4D4D4D"/>
          </a:solidFill>
          <a:latin typeface="+mn-lt"/>
          <a:cs typeface="+mn-cs"/>
        </a:defRPr>
      </a:lvl3pPr>
      <a:lvl4pPr marL="1054367" indent="-175543" algn="l" rtl="0" eaLnBrk="0" fontAlgn="base" hangingPunct="0">
        <a:lnSpc>
          <a:spcPts val="1900"/>
        </a:lnSpc>
        <a:spcBef>
          <a:spcPts val="600"/>
        </a:spcBef>
        <a:spcAft>
          <a:spcPct val="0"/>
        </a:spcAft>
        <a:buClr>
          <a:schemeClr val="tx1"/>
        </a:buClr>
        <a:buFont typeface="Calibri" pitchFamily="34" charset="0"/>
        <a:buChar char="◦"/>
        <a:defRPr sz="1800">
          <a:solidFill>
            <a:srgbClr val="4D4D4D"/>
          </a:solidFill>
          <a:latin typeface="+mn-lt"/>
          <a:cs typeface="+mn-cs"/>
        </a:defRPr>
      </a:lvl4pPr>
      <a:lvl5pPr marL="1292125" indent="-199985" algn="l" rtl="0" eaLnBrk="0" fontAlgn="base" hangingPunct="0">
        <a:lnSpc>
          <a:spcPts val="3360"/>
        </a:lnSpc>
        <a:spcBef>
          <a:spcPts val="600"/>
        </a:spcBef>
        <a:spcAft>
          <a:spcPct val="0"/>
        </a:spcAft>
        <a:buClr>
          <a:schemeClr val="tx1"/>
        </a:buClr>
        <a:buFont typeface="Calibri" pitchFamily="34" charset="0"/>
        <a:buChar char="›"/>
        <a:defRPr sz="1700">
          <a:solidFill>
            <a:srgbClr val="4D4D4D"/>
          </a:solidFill>
          <a:latin typeface="+mn-lt"/>
          <a:cs typeface="+mn-cs"/>
        </a:defRPr>
      </a:lvl5pPr>
      <a:lvl6pPr marL="1950549" indent="-242828" algn="l" rtl="0" fontAlgn="base">
        <a:spcBef>
          <a:spcPct val="20000"/>
        </a:spcBef>
        <a:spcAft>
          <a:spcPct val="0"/>
        </a:spcAft>
        <a:buClr>
          <a:srgbClr val="D00000"/>
        </a:buClr>
        <a:buChar char="»"/>
        <a:defRPr sz="1700">
          <a:solidFill>
            <a:schemeClr val="bg2"/>
          </a:solidFill>
          <a:latin typeface="+mn-lt"/>
          <a:cs typeface="+mn-cs"/>
        </a:defRPr>
      </a:lvl6pPr>
      <a:lvl7pPr marL="2407637" indent="-242828" algn="l" rtl="0" fontAlgn="base">
        <a:spcBef>
          <a:spcPct val="20000"/>
        </a:spcBef>
        <a:spcAft>
          <a:spcPct val="0"/>
        </a:spcAft>
        <a:buClr>
          <a:srgbClr val="D00000"/>
        </a:buClr>
        <a:buChar char="»"/>
        <a:defRPr sz="1700">
          <a:solidFill>
            <a:schemeClr val="bg2"/>
          </a:solidFill>
          <a:latin typeface="+mn-lt"/>
          <a:cs typeface="+mn-cs"/>
        </a:defRPr>
      </a:lvl7pPr>
      <a:lvl8pPr marL="2864723" indent="-242828" algn="l" rtl="0" fontAlgn="base">
        <a:spcBef>
          <a:spcPct val="20000"/>
        </a:spcBef>
        <a:spcAft>
          <a:spcPct val="0"/>
        </a:spcAft>
        <a:buClr>
          <a:srgbClr val="D00000"/>
        </a:buClr>
        <a:buChar char="»"/>
        <a:defRPr sz="1700">
          <a:solidFill>
            <a:schemeClr val="bg2"/>
          </a:solidFill>
          <a:latin typeface="+mn-lt"/>
          <a:cs typeface="+mn-cs"/>
        </a:defRPr>
      </a:lvl8pPr>
      <a:lvl9pPr marL="3321808" indent="-242828" algn="l" rtl="0" fontAlgn="base">
        <a:spcBef>
          <a:spcPct val="20000"/>
        </a:spcBef>
        <a:spcAft>
          <a:spcPct val="0"/>
        </a:spcAft>
        <a:buClr>
          <a:srgbClr val="D00000"/>
        </a:buClr>
        <a:buChar char="»"/>
        <a:defRPr sz="17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5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5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5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5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102" y="4621423"/>
            <a:ext cx="5887198" cy="1218783"/>
          </a:xfrm>
          <a:prstGeom prst="rect">
            <a:avLst/>
          </a:prstGeom>
          <a:noFill/>
        </p:spPr>
        <p:txBody>
          <a:bodyPr wrap="square" lIns="63996" tIns="31998" rIns="63996" bIns="31998" rtlCol="0">
            <a:spAutoFit/>
          </a:bodyPr>
          <a:lstStyle/>
          <a:p>
            <a:pPr algn="ctr">
              <a:lnSpc>
                <a:spcPts val="2100"/>
              </a:lnSpc>
              <a:spcAft>
                <a:spcPts val="200"/>
              </a:spcAft>
            </a:pPr>
            <a:r>
              <a:rPr lang="en-US" sz="2400" b="1" dirty="0">
                <a:latin typeface="+mn-lt"/>
              </a:rPr>
              <a:t>Harper College</a:t>
            </a:r>
            <a:endParaRPr lang="en-US" sz="2400" dirty="0">
              <a:latin typeface="+mn-lt"/>
            </a:endParaRPr>
          </a:p>
          <a:p>
            <a:pPr algn="ctr">
              <a:lnSpc>
                <a:spcPts val="2100"/>
              </a:lnSpc>
              <a:spcAft>
                <a:spcPts val="200"/>
              </a:spcAft>
            </a:pPr>
            <a:r>
              <a:rPr lang="en-US" sz="2000" dirty="0">
                <a:latin typeface="+mn-lt"/>
              </a:rPr>
              <a:t>1200 West Algonquin Road, Palatine, IL 60067-7398</a:t>
            </a:r>
          </a:p>
          <a:p>
            <a:pPr algn="ctr">
              <a:lnSpc>
                <a:spcPts val="2100"/>
              </a:lnSpc>
              <a:spcAft>
                <a:spcPts val="200"/>
              </a:spcAft>
            </a:pPr>
            <a:r>
              <a:rPr lang="en-US" sz="2000" dirty="0">
                <a:latin typeface="+mn-lt"/>
              </a:rPr>
              <a:t>847.925.6000</a:t>
            </a:r>
          </a:p>
          <a:p>
            <a:pPr algn="ctr">
              <a:lnSpc>
                <a:spcPts val="2100"/>
              </a:lnSpc>
            </a:pPr>
            <a:r>
              <a:rPr lang="en-US" sz="2000" dirty="0">
                <a:latin typeface="+mn-lt"/>
              </a:rPr>
              <a:t>Visit our website: inam.net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663" y="1871005"/>
            <a:ext cx="8600281" cy="2264548"/>
          </a:xfrm>
          <a:noFill/>
        </p:spPr>
        <p:txBody>
          <a:bodyPr/>
          <a:lstStyle/>
          <a:p>
            <a:pPr eaLnBrk="1" hangingPunct="1"/>
            <a:r>
              <a:rPr lang="en-US" sz="4400" dirty="0"/>
              <a:t>WELCOME BACK!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3500" dirty="0"/>
              <a:t>INAM Grant Meeting</a:t>
            </a:r>
            <a:br>
              <a:rPr lang="en-US" sz="3500" dirty="0"/>
            </a:br>
            <a:r>
              <a:rPr lang="en-US" sz="3500" dirty="0"/>
              <a:t>Sharing and Sustainability Conference</a:t>
            </a:r>
            <a:br>
              <a:rPr lang="en-US" sz="3500" dirty="0"/>
            </a:br>
            <a:r>
              <a:rPr lang="en-US" sz="3500" dirty="0"/>
              <a:t>Harper College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043" y="4358957"/>
            <a:ext cx="8596313" cy="175154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October 28, 2014</a:t>
            </a: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366" y="1357590"/>
            <a:ext cx="7071360" cy="1446532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 eaLnBrk="0" hangingPunct="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5000"/>
            </a:pPr>
            <a:r>
              <a:rPr lang="en-US" sz="4400" dirty="0">
                <a:latin typeface="+mj-lt"/>
                <a:ea typeface="+mj-ea"/>
                <a:cs typeface="+mj-cs"/>
              </a:rPr>
              <a:t>Sustainability of INAM Practices at your College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0983" y="2966680"/>
            <a:ext cx="4598126" cy="3170080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Speakers:</a:t>
            </a:r>
          </a:p>
          <a:p>
            <a:pPr algn="ctr"/>
            <a:endParaRPr lang="en-US" sz="2800" b="1" dirty="0">
              <a:latin typeface="+mn-lt"/>
            </a:endParaRPr>
          </a:p>
          <a:p>
            <a:pPr algn="ctr"/>
            <a:r>
              <a:rPr lang="en-US" dirty="0">
                <a:latin typeface="+mn-lt"/>
              </a:rPr>
              <a:t>Paul Bucci, PhD</a:t>
            </a:r>
          </a:p>
          <a:p>
            <a:pPr algn="ctr"/>
            <a:r>
              <a:rPr lang="en-US" dirty="0">
                <a:latin typeface="+mn-lt"/>
              </a:rPr>
              <a:t>President</a:t>
            </a:r>
          </a:p>
          <a:p>
            <a:pPr algn="ctr"/>
            <a:r>
              <a:rPr lang="en-US" dirty="0">
                <a:latin typeface="+mn-lt"/>
              </a:rPr>
              <a:t>Paul T. Bucci PhD LLC</a:t>
            </a:r>
          </a:p>
          <a:p>
            <a:pPr algn="ctr"/>
            <a:endParaRPr lang="en-US" dirty="0">
              <a:latin typeface="+mn-lt"/>
            </a:endParaRPr>
          </a:p>
          <a:p>
            <a:pPr algn="ctr"/>
            <a:r>
              <a:rPr lang="en-US" dirty="0">
                <a:latin typeface="+mn-lt"/>
              </a:rPr>
              <a:t>Rebecca Lake, EdD</a:t>
            </a:r>
          </a:p>
          <a:p>
            <a:pPr algn="ctr"/>
            <a:r>
              <a:rPr lang="en-US" dirty="0" smtClean="0">
                <a:latin typeface="+mn-lt"/>
              </a:rPr>
              <a:t>Interim Dean </a:t>
            </a:r>
            <a:r>
              <a:rPr lang="en-US" dirty="0">
                <a:latin typeface="+mn-lt"/>
              </a:rPr>
              <a:t>Workforce and Economic Development</a:t>
            </a:r>
          </a:p>
          <a:p>
            <a:pPr algn="ctr"/>
            <a:r>
              <a:rPr lang="en-US" dirty="0">
                <a:latin typeface="+mn-lt"/>
              </a:rPr>
              <a:t>William Rainey Harper College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47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657" y="1222378"/>
            <a:ext cx="8566150" cy="1470025"/>
          </a:xfrm>
        </p:spPr>
        <p:txBody>
          <a:bodyPr/>
          <a:lstStyle/>
          <a:p>
            <a:r>
              <a:rPr lang="en-US" sz="6000" b="0" dirty="0"/>
              <a:t>15 Minute Break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325" y="2404533"/>
            <a:ext cx="8566150" cy="2280022"/>
          </a:xfrm>
        </p:spPr>
        <p:txBody>
          <a:bodyPr/>
          <a:lstStyle/>
          <a:p>
            <a:pPr lvl="8" indent="0" algn="ctr">
              <a:buNone/>
            </a:pPr>
            <a:endParaRPr lang="en-US" sz="6000" dirty="0"/>
          </a:p>
          <a:p>
            <a:pPr marL="457108" indent="-457108">
              <a:buFont typeface="Arial" panose="020B0604020202020204" pitchFamily="34" charset="0"/>
              <a:buChar char="•"/>
            </a:pPr>
            <a:r>
              <a:rPr lang="en-US" sz="6000" dirty="0"/>
              <a:t> </a:t>
            </a:r>
          </a:p>
          <a:p>
            <a:pPr>
              <a:lnSpc>
                <a:spcPct val="100000"/>
              </a:lnSpc>
            </a:pPr>
            <a:r>
              <a:rPr lang="en-US" sz="6000" dirty="0"/>
              <a:t>The Data Game </a:t>
            </a:r>
          </a:p>
          <a:p>
            <a:pPr>
              <a:lnSpc>
                <a:spcPct val="100000"/>
              </a:lnSpc>
            </a:pPr>
            <a:r>
              <a:rPr lang="en-US" sz="4800" dirty="0"/>
              <a:t>Final Round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9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3867" y="1413932"/>
            <a:ext cx="6680200" cy="1446532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/>
            <a:r>
              <a:rPr lang="en-US" sz="4400" dirty="0">
                <a:latin typeface="+mn-lt"/>
              </a:rPr>
              <a:t>Marketing to Students </a:t>
            </a:r>
          </a:p>
          <a:p>
            <a:pPr algn="ctr"/>
            <a:r>
              <a:rPr lang="en-US" sz="4400" dirty="0">
                <a:latin typeface="+mn-lt"/>
              </a:rPr>
              <a:t>Using EduFactor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3403" y="3175001"/>
            <a:ext cx="3445933" cy="2415002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Times New Roman"/>
              </a:rPr>
              <a:t>Speaker: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/>
                <a:ea typeface="Calibri"/>
                <a:cs typeface="Times New Roman"/>
              </a:rPr>
              <a:t>Terry M. Iverson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President &amp; CEO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Iverson &amp; Company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tiverson@iversonandco.com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847-812-8238</a:t>
            </a:r>
            <a:endParaRPr lang="en-US" sz="1600" dirty="0">
              <a:latin typeface="Calibri"/>
              <a:ea typeface="Calibri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164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776" y="1982059"/>
            <a:ext cx="6336183" cy="769423"/>
          </a:xfrm>
          <a:prstGeom prst="rect">
            <a:avLst/>
          </a:prstGeom>
        </p:spPr>
        <p:txBody>
          <a:bodyPr wrap="none" lIns="91421" tIns="45711" rIns="91421" bIns="45711">
            <a:spAutoFit/>
          </a:bodyPr>
          <a:lstStyle/>
          <a:p>
            <a:pPr algn="ctr" eaLnBrk="0" hangingPunct="0">
              <a:spcBef>
                <a:spcPts val="200"/>
              </a:spcBef>
              <a:spcAft>
                <a:spcPts val="200"/>
              </a:spcAft>
              <a:buClr>
                <a:srgbClr val="336600"/>
              </a:buClr>
              <a:buSzPct val="105000"/>
            </a:pPr>
            <a:r>
              <a:rPr lang="en-US" sz="4400" dirty="0">
                <a:solidFill>
                  <a:srgbClr val="336600"/>
                </a:solidFill>
                <a:latin typeface="+mn-lt"/>
                <a:ea typeface="+mj-ea"/>
                <a:cs typeface="+mj-cs"/>
              </a:rPr>
              <a:t>INAM Evaluation Site Visits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446867" y="3508425"/>
            <a:ext cx="4572000" cy="1694805"/>
          </a:xfrm>
          <a:prstGeom prst="rect">
            <a:avLst/>
          </a:prstGeom>
        </p:spPr>
        <p:txBody>
          <a:bodyPr lIns="91421" tIns="45711" rIns="91421" bIns="45711">
            <a:sp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336600"/>
                </a:solidFill>
                <a:latin typeface="Calibri"/>
                <a:ea typeface="Calibri"/>
                <a:cs typeface="Times New Roman"/>
              </a:rPr>
              <a:t>Introducing:</a:t>
            </a:r>
            <a:endParaRPr lang="en-US" sz="1600" dirty="0">
              <a:solidFill>
                <a:srgbClr val="33660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6600"/>
                </a:solidFill>
                <a:latin typeface="Calibri"/>
                <a:ea typeface="Calibri"/>
                <a:cs typeface="Times New Roman"/>
              </a:rPr>
              <a:t>Meaghan Mingo, MPH </a:t>
            </a:r>
            <a:endParaRPr lang="en-US" sz="1600" dirty="0">
              <a:solidFill>
                <a:srgbClr val="336600"/>
              </a:solidFill>
              <a:latin typeface="Calibri"/>
              <a:ea typeface="Calibri"/>
              <a:cs typeface="Times New Roman"/>
            </a:endParaRPr>
          </a:p>
          <a:p>
            <a:pPr algn="ctr"/>
            <a:r>
              <a:rPr lang="en-US" dirty="0"/>
              <a:t>Research Analyst</a:t>
            </a:r>
            <a:br>
              <a:rPr lang="en-US" dirty="0"/>
            </a:br>
            <a:r>
              <a:rPr lang="en-US" dirty="0"/>
              <a:t>Westat </a:t>
            </a:r>
          </a:p>
        </p:txBody>
      </p:sp>
    </p:spTree>
    <p:extLst>
      <p:ext uri="{BB962C8B-B14F-4D97-AF65-F5344CB8AC3E}">
        <p14:creationId xmlns:p14="http://schemas.microsoft.com/office/powerpoint/2010/main" val="412252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2" y="660645"/>
            <a:ext cx="5660572" cy="523202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 eaLnBrk="0" hangingPunct="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5000"/>
            </a:pPr>
            <a:r>
              <a:rPr lang="en-US" sz="2800" b="1" dirty="0">
                <a:latin typeface="+mj-lt"/>
                <a:ea typeface="+mj-ea"/>
                <a:cs typeface="+mj-cs"/>
              </a:rPr>
              <a:t>INAM Evaluation Site Visits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0438"/>
              </p:ext>
            </p:extLst>
          </p:nvPr>
        </p:nvGraphicFramePr>
        <p:xfrm>
          <a:off x="1612053" y="1801812"/>
          <a:ext cx="6080760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3040380"/>
                <a:gridCol w="304038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William Rainey Harper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Fall 2014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Oakton Community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Fall 2014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College of DuPage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Fall 2014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Triton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Fall 2014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Danville Area Community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Fall 2014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Illinois Eastern Community Colleges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Fall 2014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Southwestern Illinois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Fall 2014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06265"/>
              </p:ext>
            </p:extLst>
          </p:nvPr>
        </p:nvGraphicFramePr>
        <p:xfrm>
          <a:off x="1612053" y="3418945"/>
          <a:ext cx="6080760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3040380"/>
                <a:gridCol w="304038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Daley City Colleges of Illinois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Spring 2015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Waubonsee Community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Spring 2015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Illinois Valley Community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Spring 2015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Joliet Junior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Spring 2015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Kankakee Community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Spring 2015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Prairie State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Spring 2015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South Suburban College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Spring 2015</a:t>
                      </a:r>
                      <a:endParaRPr lang="en-US" sz="12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4" y="4978402"/>
            <a:ext cx="5952067" cy="1200310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Evaluation </a:t>
            </a:r>
            <a:r>
              <a:rPr lang="en-US" dirty="0" smtClean="0">
                <a:latin typeface="+mn-lt"/>
              </a:rPr>
              <a:t>of INAM Year Two </a:t>
            </a:r>
            <a:r>
              <a:rPr lang="en-US" dirty="0">
                <a:latin typeface="+mn-lt"/>
              </a:rPr>
              <a:t>participants are expected to be completed by the end of December 2014. The Evaluation </a:t>
            </a:r>
            <a:r>
              <a:rPr lang="en-US" dirty="0" smtClean="0">
                <a:latin typeface="+mn-lt"/>
              </a:rPr>
              <a:t>of INAM Year Two Report </a:t>
            </a:r>
            <a:r>
              <a:rPr lang="en-US" dirty="0">
                <a:latin typeface="+mn-lt"/>
              </a:rPr>
              <a:t>will be posted to Google Docs to share as it becomes available.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51204" y="3039534"/>
            <a:ext cx="2878667" cy="369314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/>
            <a:r>
              <a:rPr lang="en-US" b="1" dirty="0" smtClean="0"/>
              <a:t>Spring 2015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60233" y="1312334"/>
            <a:ext cx="2260600" cy="369314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/>
            <a:r>
              <a:rPr lang="en-US" b="1" dirty="0" smtClean="0"/>
              <a:t>Fall 2014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75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0159" y="2447109"/>
            <a:ext cx="6757851" cy="2174936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 eaLnBrk="0" hangingPunct="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5000"/>
            </a:pPr>
            <a:r>
              <a:rPr lang="en-US" sz="4400" dirty="0">
                <a:latin typeface="+mj-lt"/>
                <a:ea typeface="+mj-ea"/>
                <a:cs typeface="+mj-cs"/>
              </a:rPr>
              <a:t>Travel Reimbursement Form </a:t>
            </a:r>
          </a:p>
          <a:p>
            <a:pPr algn="ctr" eaLnBrk="0" hangingPunct="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5000"/>
            </a:pPr>
            <a:r>
              <a:rPr lang="en-US" sz="4400" dirty="0">
                <a:latin typeface="+mj-lt"/>
                <a:ea typeface="+mj-ea"/>
                <a:cs typeface="+mj-cs"/>
              </a:rPr>
              <a:t>found in the back of the booklet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94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0159" y="2447113"/>
            <a:ext cx="6757851" cy="769423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 eaLnBrk="0" hangingPunct="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SzPct val="105000"/>
            </a:pPr>
            <a:r>
              <a:rPr lang="en-US" sz="4400" dirty="0"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3775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1320a229-b432-47b9-b381-593ada21da61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3_Default Design">
  <a:themeElements>
    <a:clrScheme name="iNam">
      <a:dk1>
        <a:srgbClr val="336600"/>
      </a:dk1>
      <a:lt1>
        <a:srgbClr val="8DC63F"/>
      </a:lt1>
      <a:dk2>
        <a:srgbClr val="FFFFFF"/>
      </a:dk2>
      <a:lt2>
        <a:srgbClr val="FFFFFF"/>
      </a:lt2>
      <a:accent1>
        <a:srgbClr val="5EA6F4"/>
      </a:accent1>
      <a:accent2>
        <a:srgbClr val="7030A0"/>
      </a:accent2>
      <a:accent3>
        <a:srgbClr val="669933"/>
      </a:accent3>
      <a:accent4>
        <a:srgbClr val="F5800B"/>
      </a:accent4>
      <a:accent5>
        <a:srgbClr val="C00000"/>
      </a:accent5>
      <a:accent6>
        <a:srgbClr val="134098"/>
      </a:accent6>
      <a:hlink>
        <a:srgbClr val="09204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333333"/>
        </a:dk1>
        <a:lt1>
          <a:srgbClr val="FFFFFF"/>
        </a:lt1>
        <a:dk2>
          <a:srgbClr val="000076"/>
        </a:dk2>
        <a:lt2>
          <a:srgbClr val="808080"/>
        </a:lt2>
        <a:accent1>
          <a:srgbClr val="0000CC"/>
        </a:accent1>
        <a:accent2>
          <a:srgbClr val="FF6600"/>
        </a:accent2>
        <a:accent3>
          <a:srgbClr val="FFFFFF"/>
        </a:accent3>
        <a:accent4>
          <a:srgbClr val="2A2A2A"/>
        </a:accent4>
        <a:accent5>
          <a:srgbClr val="AAAAE2"/>
        </a:accent5>
        <a:accent6>
          <a:srgbClr val="E75C00"/>
        </a:accent6>
        <a:hlink>
          <a:srgbClr val="008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333333"/>
        </a:dk1>
        <a:lt1>
          <a:srgbClr val="FFFFFF"/>
        </a:lt1>
        <a:dk2>
          <a:srgbClr val="00007A"/>
        </a:dk2>
        <a:lt2>
          <a:srgbClr val="808080"/>
        </a:lt2>
        <a:accent1>
          <a:srgbClr val="0000CC"/>
        </a:accent1>
        <a:accent2>
          <a:srgbClr val="FF6600"/>
        </a:accent2>
        <a:accent3>
          <a:srgbClr val="FFFFFF"/>
        </a:accent3>
        <a:accent4>
          <a:srgbClr val="2A2A2A"/>
        </a:accent4>
        <a:accent5>
          <a:srgbClr val="AAAAE2"/>
        </a:accent5>
        <a:accent6>
          <a:srgbClr val="E75C00"/>
        </a:accent6>
        <a:hlink>
          <a:srgbClr val="008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233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3_Default Design</vt:lpstr>
      <vt:lpstr>PowerPoint Presentation</vt:lpstr>
      <vt:lpstr>WELCOME BACK!  INAM Grant Meeting Sharing and Sustainability Conference Harper College</vt:lpstr>
      <vt:lpstr>PowerPoint Presentation</vt:lpstr>
      <vt:lpstr>15 Minute Break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Exclaim,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Schmidt</dc:creator>
  <cp:lastModifiedBy>Leah Mehalich</cp:lastModifiedBy>
  <cp:revision>110</cp:revision>
  <dcterms:created xsi:type="dcterms:W3CDTF">2007-12-05T21:22:03Z</dcterms:created>
  <dcterms:modified xsi:type="dcterms:W3CDTF">2014-10-23T19:45:01Z</dcterms:modified>
</cp:coreProperties>
</file>