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73"/>
  </p:notesMasterIdLst>
  <p:handoutMasterIdLst>
    <p:handoutMasterId r:id="rId74"/>
  </p:handoutMasterIdLst>
  <p:sldIdLst>
    <p:sldId id="263" r:id="rId2"/>
    <p:sldId id="324" r:id="rId3"/>
    <p:sldId id="279" r:id="rId4"/>
    <p:sldId id="325" r:id="rId5"/>
    <p:sldId id="328" r:id="rId6"/>
    <p:sldId id="281" r:id="rId7"/>
    <p:sldId id="321" r:id="rId8"/>
    <p:sldId id="332" r:id="rId9"/>
    <p:sldId id="331" r:id="rId10"/>
    <p:sldId id="403" r:id="rId11"/>
    <p:sldId id="398" r:id="rId12"/>
    <p:sldId id="400" r:id="rId13"/>
    <p:sldId id="285" r:id="rId14"/>
    <p:sldId id="399" r:id="rId15"/>
    <p:sldId id="317" r:id="rId16"/>
    <p:sldId id="333" r:id="rId17"/>
    <p:sldId id="336" r:id="rId18"/>
    <p:sldId id="337" r:id="rId19"/>
    <p:sldId id="338" r:id="rId20"/>
    <p:sldId id="339" r:id="rId21"/>
    <p:sldId id="340" r:id="rId22"/>
    <p:sldId id="341" r:id="rId23"/>
    <p:sldId id="342" r:id="rId24"/>
    <p:sldId id="353" r:id="rId25"/>
    <p:sldId id="401" r:id="rId26"/>
    <p:sldId id="402" r:id="rId27"/>
    <p:sldId id="404" r:id="rId28"/>
    <p:sldId id="354" r:id="rId29"/>
    <p:sldId id="344" r:id="rId30"/>
    <p:sldId id="345" r:id="rId31"/>
    <p:sldId id="310" r:id="rId32"/>
    <p:sldId id="311" r:id="rId33"/>
    <p:sldId id="350" r:id="rId34"/>
    <p:sldId id="352" r:id="rId35"/>
    <p:sldId id="314" r:id="rId36"/>
    <p:sldId id="396" r:id="rId37"/>
    <p:sldId id="397" r:id="rId38"/>
    <p:sldId id="356" r:id="rId39"/>
    <p:sldId id="357" r:id="rId40"/>
    <p:sldId id="358" r:id="rId41"/>
    <p:sldId id="359" r:id="rId42"/>
    <p:sldId id="360" r:id="rId43"/>
    <p:sldId id="361" r:id="rId44"/>
    <p:sldId id="362" r:id="rId45"/>
    <p:sldId id="363" r:id="rId46"/>
    <p:sldId id="364" r:id="rId47"/>
    <p:sldId id="366" r:id="rId48"/>
    <p:sldId id="369" r:id="rId49"/>
    <p:sldId id="370" r:id="rId50"/>
    <p:sldId id="371" r:id="rId51"/>
    <p:sldId id="372" r:id="rId52"/>
    <p:sldId id="373" r:id="rId53"/>
    <p:sldId id="374" r:id="rId54"/>
    <p:sldId id="377" r:id="rId55"/>
    <p:sldId id="378" r:id="rId56"/>
    <p:sldId id="376" r:id="rId57"/>
    <p:sldId id="380" r:id="rId58"/>
    <p:sldId id="379" r:id="rId59"/>
    <p:sldId id="382" r:id="rId60"/>
    <p:sldId id="381" r:id="rId61"/>
    <p:sldId id="383" r:id="rId62"/>
    <p:sldId id="387" r:id="rId63"/>
    <p:sldId id="384" r:id="rId64"/>
    <p:sldId id="385" r:id="rId65"/>
    <p:sldId id="386" r:id="rId66"/>
    <p:sldId id="388" r:id="rId67"/>
    <p:sldId id="389" r:id="rId68"/>
    <p:sldId id="390" r:id="rId69"/>
    <p:sldId id="392" r:id="rId70"/>
    <p:sldId id="394" r:id="rId71"/>
    <p:sldId id="395" r:id="rId72"/>
  </p:sldIdLst>
  <p:sldSz cx="9144000" cy="6858000" type="screen4x3"/>
  <p:notesSz cx="6858000" cy="9296400"/>
  <p:defaultTextStyle>
    <a:defPPr>
      <a:defRPr lang="en-US"/>
    </a:defPPr>
    <a:lvl1pPr algn="l" rtl="0" fontAlgn="base">
      <a:spcBef>
        <a:spcPct val="20000"/>
      </a:spcBef>
      <a:spcAft>
        <a:spcPct val="0"/>
      </a:spcAft>
      <a:buClr>
        <a:srgbClr val="D4A67C"/>
      </a:buClr>
      <a:buChar char="•"/>
      <a:defRPr sz="2400" kern="1200">
        <a:solidFill>
          <a:schemeClr val="tx1"/>
        </a:solidFill>
        <a:latin typeface="Arial Unicode MS" pitchFamily="34" charset="-128"/>
        <a:ea typeface="+mn-ea"/>
        <a:cs typeface="+mn-cs"/>
      </a:defRPr>
    </a:lvl1pPr>
    <a:lvl2pPr marL="457200" algn="l" rtl="0" fontAlgn="base">
      <a:spcBef>
        <a:spcPct val="20000"/>
      </a:spcBef>
      <a:spcAft>
        <a:spcPct val="0"/>
      </a:spcAft>
      <a:buClr>
        <a:srgbClr val="D4A67C"/>
      </a:buClr>
      <a:buChar char="•"/>
      <a:defRPr sz="2400" kern="1200">
        <a:solidFill>
          <a:schemeClr val="tx1"/>
        </a:solidFill>
        <a:latin typeface="Arial Unicode MS" pitchFamily="34" charset="-128"/>
        <a:ea typeface="+mn-ea"/>
        <a:cs typeface="+mn-cs"/>
      </a:defRPr>
    </a:lvl2pPr>
    <a:lvl3pPr marL="914400" algn="l" rtl="0" fontAlgn="base">
      <a:spcBef>
        <a:spcPct val="20000"/>
      </a:spcBef>
      <a:spcAft>
        <a:spcPct val="0"/>
      </a:spcAft>
      <a:buClr>
        <a:srgbClr val="D4A67C"/>
      </a:buClr>
      <a:buChar char="•"/>
      <a:defRPr sz="2400" kern="1200">
        <a:solidFill>
          <a:schemeClr val="tx1"/>
        </a:solidFill>
        <a:latin typeface="Arial Unicode MS" pitchFamily="34" charset="-128"/>
        <a:ea typeface="+mn-ea"/>
        <a:cs typeface="+mn-cs"/>
      </a:defRPr>
    </a:lvl3pPr>
    <a:lvl4pPr marL="1371600" algn="l" rtl="0" fontAlgn="base">
      <a:spcBef>
        <a:spcPct val="20000"/>
      </a:spcBef>
      <a:spcAft>
        <a:spcPct val="0"/>
      </a:spcAft>
      <a:buClr>
        <a:srgbClr val="D4A67C"/>
      </a:buClr>
      <a:buChar char="•"/>
      <a:defRPr sz="2400" kern="1200">
        <a:solidFill>
          <a:schemeClr val="tx1"/>
        </a:solidFill>
        <a:latin typeface="Arial Unicode MS" pitchFamily="34" charset="-128"/>
        <a:ea typeface="+mn-ea"/>
        <a:cs typeface="+mn-cs"/>
      </a:defRPr>
    </a:lvl4pPr>
    <a:lvl5pPr marL="1828800" algn="l" rtl="0" fontAlgn="base">
      <a:spcBef>
        <a:spcPct val="20000"/>
      </a:spcBef>
      <a:spcAft>
        <a:spcPct val="0"/>
      </a:spcAft>
      <a:buClr>
        <a:srgbClr val="D4A67C"/>
      </a:buClr>
      <a:buChar char="•"/>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218583"/>
    <a:srgbClr val="B195C6"/>
    <a:srgbClr val="EAEAEA"/>
    <a:srgbClr val="DDDDDD"/>
    <a:srgbClr val="CC3300"/>
    <a:srgbClr val="990099"/>
    <a:srgbClr val="1C1C1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576" autoAdjust="0"/>
  </p:normalViewPr>
  <p:slideViewPr>
    <p:cSldViewPr snapToGrid="0">
      <p:cViewPr varScale="1">
        <p:scale>
          <a:sx n="103" d="100"/>
          <a:sy n="103" d="100"/>
        </p:scale>
        <p:origin x="-1104" y="-84"/>
      </p:cViewPr>
      <p:guideLst>
        <p:guide orient="horz" pos="2160"/>
        <p:guide pos="2880"/>
        <p:guide pos="772"/>
        <p:guide pos="5315"/>
      </p:guideLst>
    </p:cSldViewPr>
  </p:slideViewPr>
  <p:outlineViewPr>
    <p:cViewPr>
      <p:scale>
        <a:sx n="33" d="100"/>
        <a:sy n="33" d="100"/>
      </p:scale>
      <p:origin x="0" y="15096"/>
    </p:cViewPr>
  </p:outlineViewPr>
  <p:notesTextViewPr>
    <p:cViewPr>
      <p:scale>
        <a:sx n="100" d="100"/>
        <a:sy n="100" d="100"/>
      </p:scale>
      <p:origin x="0" y="0"/>
    </p:cViewPr>
  </p:notesTextViewPr>
  <p:sorterViewPr>
    <p:cViewPr>
      <p:scale>
        <a:sx n="66" d="100"/>
        <a:sy n="66" d="100"/>
      </p:scale>
      <p:origin x="0" y="2864"/>
    </p:cViewPr>
  </p:sorterViewPr>
  <p:notesViewPr>
    <p:cSldViewPr snapToGrid="0">
      <p:cViewPr varScale="1">
        <p:scale>
          <a:sx n="61" d="100"/>
          <a:sy n="61" d="100"/>
        </p:scale>
        <p:origin x="-3712" y="-120"/>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CD334-80D5-4B74-B310-056C81D9B25E}" type="doc">
      <dgm:prSet loTypeId="urn:microsoft.com/office/officeart/2005/8/layout/hList7#1" loCatId="list" qsTypeId="urn:microsoft.com/office/officeart/2005/8/quickstyle/simple1" qsCatId="simple" csTypeId="urn:microsoft.com/office/officeart/2005/8/colors/accent1_2" csCatId="accent1" phldr="1"/>
      <dgm:spPr/>
    </dgm:pt>
    <dgm:pt modelId="{14BEF9E7-2F5D-4AA0-A25D-AE3E011920C6}">
      <dgm:prSet phldrT="[Text]" custT="1"/>
      <dgm:spPr/>
      <dgm:t>
        <a:bodyPr/>
        <a:lstStyle/>
        <a:p>
          <a:endParaRPr lang="en-US" sz="2000" dirty="0" smtClean="0"/>
        </a:p>
        <a:p>
          <a:r>
            <a:rPr lang="en-US" sz="2000" dirty="0" smtClean="0"/>
            <a:t>On-the-job learning</a:t>
          </a:r>
          <a:endParaRPr lang="en-US" sz="2000" dirty="0"/>
        </a:p>
      </dgm:t>
    </dgm:pt>
    <dgm:pt modelId="{590895D5-17AA-46DA-90A6-E2B1E57799FC}" type="parTrans" cxnId="{FE52A222-F0AC-433F-B058-BA75F4BB6A5D}">
      <dgm:prSet/>
      <dgm:spPr/>
      <dgm:t>
        <a:bodyPr/>
        <a:lstStyle/>
        <a:p>
          <a:endParaRPr lang="en-US"/>
        </a:p>
      </dgm:t>
    </dgm:pt>
    <dgm:pt modelId="{4354912A-C09F-4710-BAC1-DE3EE2D846E0}" type="sibTrans" cxnId="{FE52A222-F0AC-433F-B058-BA75F4BB6A5D}">
      <dgm:prSet/>
      <dgm:spPr/>
      <dgm:t>
        <a:bodyPr/>
        <a:lstStyle/>
        <a:p>
          <a:endParaRPr lang="en-US"/>
        </a:p>
      </dgm:t>
    </dgm:pt>
    <dgm:pt modelId="{ABEAC15C-64F0-451E-82B4-1B48A4950EC5}">
      <dgm:prSet custT="1"/>
      <dgm:spPr/>
      <dgm:t>
        <a:bodyPr/>
        <a:lstStyle/>
        <a:p>
          <a:endParaRPr lang="en-US" sz="1800" dirty="0" smtClean="0"/>
        </a:p>
        <a:p>
          <a:r>
            <a:rPr lang="en-US" sz="1800" dirty="0" smtClean="0"/>
            <a:t>Corporate training</a:t>
          </a:r>
          <a:endParaRPr lang="en-US" sz="1800" dirty="0"/>
        </a:p>
      </dgm:t>
    </dgm:pt>
    <dgm:pt modelId="{A06A36C3-B54A-417C-93C3-C2E49794358D}" type="parTrans" cxnId="{D82E713E-A0E7-4E49-9041-A13C060CE07E}">
      <dgm:prSet/>
      <dgm:spPr/>
      <dgm:t>
        <a:bodyPr/>
        <a:lstStyle/>
        <a:p>
          <a:endParaRPr lang="en-US"/>
        </a:p>
      </dgm:t>
    </dgm:pt>
    <dgm:pt modelId="{C5F6D0DE-5656-4A68-ABFC-D56191B218E7}" type="sibTrans" cxnId="{D82E713E-A0E7-4E49-9041-A13C060CE07E}">
      <dgm:prSet/>
      <dgm:spPr/>
      <dgm:t>
        <a:bodyPr/>
        <a:lstStyle/>
        <a:p>
          <a:endParaRPr lang="en-US"/>
        </a:p>
      </dgm:t>
    </dgm:pt>
    <dgm:pt modelId="{BA97B969-2CDC-4E83-BB61-D4E79080E3B4}">
      <dgm:prSet custT="1"/>
      <dgm:spPr/>
      <dgm:t>
        <a:bodyPr/>
        <a:lstStyle/>
        <a:p>
          <a:endParaRPr lang="en-US" sz="1600" dirty="0" smtClean="0"/>
        </a:p>
        <a:p>
          <a:r>
            <a:rPr lang="en-US" sz="1800" dirty="0" smtClean="0"/>
            <a:t>Independent study</a:t>
          </a:r>
          <a:endParaRPr lang="en-US" sz="1800" dirty="0"/>
        </a:p>
      </dgm:t>
    </dgm:pt>
    <dgm:pt modelId="{A86F93AE-21CD-4A61-907B-CB9D2CBA34EB}" type="parTrans" cxnId="{43292190-A6C8-49A3-81B8-A7F3EB2FFB1E}">
      <dgm:prSet/>
      <dgm:spPr/>
      <dgm:t>
        <a:bodyPr/>
        <a:lstStyle/>
        <a:p>
          <a:endParaRPr lang="en-US"/>
        </a:p>
      </dgm:t>
    </dgm:pt>
    <dgm:pt modelId="{A226D83B-4CF8-491A-BD26-EBC6A47C463B}" type="sibTrans" cxnId="{43292190-A6C8-49A3-81B8-A7F3EB2FFB1E}">
      <dgm:prSet/>
      <dgm:spPr/>
      <dgm:t>
        <a:bodyPr/>
        <a:lstStyle/>
        <a:p>
          <a:endParaRPr lang="en-US"/>
        </a:p>
      </dgm:t>
    </dgm:pt>
    <dgm:pt modelId="{FC3726CB-9171-43BE-B73F-9DFE601C744E}">
      <dgm:prSet custT="1"/>
      <dgm:spPr/>
      <dgm:t>
        <a:bodyPr/>
        <a:lstStyle/>
        <a:p>
          <a:endParaRPr lang="en-US" sz="2000" dirty="0" smtClean="0"/>
        </a:p>
        <a:p>
          <a:r>
            <a:rPr lang="en-US" sz="2000" dirty="0" smtClean="0"/>
            <a:t>Military service</a:t>
          </a:r>
          <a:endParaRPr lang="en-US" sz="2000" dirty="0"/>
        </a:p>
      </dgm:t>
    </dgm:pt>
    <dgm:pt modelId="{0340FF6C-BA4D-45EF-A754-1BA72C34CAF7}" type="parTrans" cxnId="{12D50105-EAC8-46DA-9B06-1788675FD818}">
      <dgm:prSet/>
      <dgm:spPr/>
      <dgm:t>
        <a:bodyPr/>
        <a:lstStyle/>
        <a:p>
          <a:endParaRPr lang="en-US"/>
        </a:p>
      </dgm:t>
    </dgm:pt>
    <dgm:pt modelId="{9460FF7A-62AA-4A40-8821-E58B05DD9F63}" type="sibTrans" cxnId="{12D50105-EAC8-46DA-9B06-1788675FD818}">
      <dgm:prSet/>
      <dgm:spPr/>
      <dgm:t>
        <a:bodyPr/>
        <a:lstStyle/>
        <a:p>
          <a:endParaRPr lang="en-US"/>
        </a:p>
      </dgm:t>
    </dgm:pt>
    <dgm:pt modelId="{8B4AF7B9-98FF-457A-B086-98F3A833B192}">
      <dgm:prSet custT="1"/>
      <dgm:spPr/>
      <dgm:t>
        <a:bodyPr/>
        <a:lstStyle/>
        <a:p>
          <a:endParaRPr lang="en-US" sz="2000" dirty="0" smtClean="0"/>
        </a:p>
        <a:p>
          <a:r>
            <a:rPr lang="en-US" sz="2000" dirty="0" smtClean="0"/>
            <a:t>Volunteer service</a:t>
          </a:r>
          <a:endParaRPr lang="en-US" sz="2000" dirty="0"/>
        </a:p>
      </dgm:t>
    </dgm:pt>
    <dgm:pt modelId="{502F65EF-7453-41A9-B60F-66A9F441D29D}" type="sibTrans" cxnId="{76116600-3F4B-41B1-A89D-963DCE76B48B}">
      <dgm:prSet/>
      <dgm:spPr/>
      <dgm:t>
        <a:bodyPr/>
        <a:lstStyle/>
        <a:p>
          <a:endParaRPr lang="en-US"/>
        </a:p>
      </dgm:t>
    </dgm:pt>
    <dgm:pt modelId="{E1ACB536-A713-4F34-9CB8-5B499F0B8907}" type="parTrans" cxnId="{76116600-3F4B-41B1-A89D-963DCE76B48B}">
      <dgm:prSet/>
      <dgm:spPr/>
      <dgm:t>
        <a:bodyPr/>
        <a:lstStyle/>
        <a:p>
          <a:endParaRPr lang="en-US"/>
        </a:p>
      </dgm:t>
    </dgm:pt>
    <dgm:pt modelId="{24E974FA-8718-4E85-8AE7-6D6550BAEE4D}" type="pres">
      <dgm:prSet presAssocID="{C5DCD334-80D5-4B74-B310-056C81D9B25E}" presName="Name0" presStyleCnt="0">
        <dgm:presLayoutVars>
          <dgm:dir/>
          <dgm:resizeHandles val="exact"/>
        </dgm:presLayoutVars>
      </dgm:prSet>
      <dgm:spPr/>
    </dgm:pt>
    <dgm:pt modelId="{D606CBEB-8684-4A81-9B5B-EA81FDAA3DC1}" type="pres">
      <dgm:prSet presAssocID="{C5DCD334-80D5-4B74-B310-056C81D9B25E}" presName="fgShape" presStyleLbl="fgShp" presStyleIdx="0" presStyleCnt="1"/>
      <dgm:spPr/>
    </dgm:pt>
    <dgm:pt modelId="{BD11C672-2B29-4EB5-918F-1272B8EC5005}" type="pres">
      <dgm:prSet presAssocID="{C5DCD334-80D5-4B74-B310-056C81D9B25E}" presName="linComp" presStyleCnt="0"/>
      <dgm:spPr/>
    </dgm:pt>
    <dgm:pt modelId="{6A55DEF6-2AD3-4548-96DC-F1259EF80D90}" type="pres">
      <dgm:prSet presAssocID="{14BEF9E7-2F5D-4AA0-A25D-AE3E011920C6}" presName="compNode" presStyleCnt="0"/>
      <dgm:spPr/>
    </dgm:pt>
    <dgm:pt modelId="{FEF89216-C960-404B-91FC-A8D671950322}" type="pres">
      <dgm:prSet presAssocID="{14BEF9E7-2F5D-4AA0-A25D-AE3E011920C6}" presName="bkgdShape" presStyleLbl="node1" presStyleIdx="0" presStyleCnt="5" custLinFactNeighborX="-5599"/>
      <dgm:spPr/>
      <dgm:t>
        <a:bodyPr/>
        <a:lstStyle/>
        <a:p>
          <a:endParaRPr lang="en-US"/>
        </a:p>
      </dgm:t>
    </dgm:pt>
    <dgm:pt modelId="{28142D9B-C33D-4CF6-9BFE-DC6857E443A8}" type="pres">
      <dgm:prSet presAssocID="{14BEF9E7-2F5D-4AA0-A25D-AE3E011920C6}" presName="nodeTx" presStyleLbl="node1" presStyleIdx="0" presStyleCnt="5">
        <dgm:presLayoutVars>
          <dgm:bulletEnabled val="1"/>
        </dgm:presLayoutVars>
      </dgm:prSet>
      <dgm:spPr/>
      <dgm:t>
        <a:bodyPr/>
        <a:lstStyle/>
        <a:p>
          <a:endParaRPr lang="en-US"/>
        </a:p>
      </dgm:t>
    </dgm:pt>
    <dgm:pt modelId="{2D40442A-7D60-4087-880B-CCA726293C48}" type="pres">
      <dgm:prSet presAssocID="{14BEF9E7-2F5D-4AA0-A25D-AE3E011920C6}" presName="invisiNode" presStyleLbl="node1" presStyleIdx="0" presStyleCnt="5"/>
      <dgm:spPr/>
    </dgm:pt>
    <dgm:pt modelId="{768D8D90-A8E2-4FDF-9C55-C0A1A0353BC7}" type="pres">
      <dgm:prSet presAssocID="{14BEF9E7-2F5D-4AA0-A25D-AE3E011920C6}" presName="imagNode" presStyleLbl="fgImgPlace1" presStyleIdx="0" presStyleCnt="5" custScaleX="146410" custScaleY="146410" custLinFactNeighborX="928" custLinFactNeighborY="1799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E14C2AEF-2049-4560-8C06-1BDAC5F7B8BE}" type="pres">
      <dgm:prSet presAssocID="{4354912A-C09F-4710-BAC1-DE3EE2D846E0}" presName="sibTrans" presStyleLbl="sibTrans2D1" presStyleIdx="0" presStyleCnt="0"/>
      <dgm:spPr/>
      <dgm:t>
        <a:bodyPr/>
        <a:lstStyle/>
        <a:p>
          <a:endParaRPr lang="en-US"/>
        </a:p>
      </dgm:t>
    </dgm:pt>
    <dgm:pt modelId="{9ABFBA34-847E-4B62-9863-27F6D18E8D13}" type="pres">
      <dgm:prSet presAssocID="{ABEAC15C-64F0-451E-82B4-1B48A4950EC5}" presName="compNode" presStyleCnt="0"/>
      <dgm:spPr/>
    </dgm:pt>
    <dgm:pt modelId="{F3174B76-D1AA-470E-8D00-7EC5F447BCA2}" type="pres">
      <dgm:prSet presAssocID="{ABEAC15C-64F0-451E-82B4-1B48A4950EC5}" presName="bkgdShape" presStyleLbl="node1" presStyleIdx="1" presStyleCnt="5"/>
      <dgm:spPr/>
      <dgm:t>
        <a:bodyPr/>
        <a:lstStyle/>
        <a:p>
          <a:endParaRPr lang="en-US"/>
        </a:p>
      </dgm:t>
    </dgm:pt>
    <dgm:pt modelId="{F4532332-0DDB-4A4E-B441-85DA18F30C96}" type="pres">
      <dgm:prSet presAssocID="{ABEAC15C-64F0-451E-82B4-1B48A4950EC5}" presName="nodeTx" presStyleLbl="node1" presStyleIdx="1" presStyleCnt="5">
        <dgm:presLayoutVars>
          <dgm:bulletEnabled val="1"/>
        </dgm:presLayoutVars>
      </dgm:prSet>
      <dgm:spPr/>
      <dgm:t>
        <a:bodyPr/>
        <a:lstStyle/>
        <a:p>
          <a:endParaRPr lang="en-US"/>
        </a:p>
      </dgm:t>
    </dgm:pt>
    <dgm:pt modelId="{AE23E2F0-2F06-4EA5-BB05-99857F904C48}" type="pres">
      <dgm:prSet presAssocID="{ABEAC15C-64F0-451E-82B4-1B48A4950EC5}" presName="invisiNode" presStyleLbl="node1" presStyleIdx="1" presStyleCnt="5"/>
      <dgm:spPr/>
    </dgm:pt>
    <dgm:pt modelId="{8E54F6BA-C5BA-417C-9675-F29C25049E49}" type="pres">
      <dgm:prSet presAssocID="{ABEAC15C-64F0-451E-82B4-1B48A4950EC5}" presName="imagNode" presStyleLbl="fgImgPlace1" presStyleIdx="1" presStyleCnt="5" custScaleX="146410" custScaleY="146410" custLinFactNeighborY="1788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B8FE101C-339B-4808-9749-A6FD5B6483D5}" type="pres">
      <dgm:prSet presAssocID="{C5F6D0DE-5656-4A68-ABFC-D56191B218E7}" presName="sibTrans" presStyleLbl="sibTrans2D1" presStyleIdx="0" presStyleCnt="0"/>
      <dgm:spPr/>
      <dgm:t>
        <a:bodyPr/>
        <a:lstStyle/>
        <a:p>
          <a:endParaRPr lang="en-US"/>
        </a:p>
      </dgm:t>
    </dgm:pt>
    <dgm:pt modelId="{DE1F093C-6F62-44DF-A1F6-281B9863C4FE}" type="pres">
      <dgm:prSet presAssocID="{BA97B969-2CDC-4E83-BB61-D4E79080E3B4}" presName="compNode" presStyleCnt="0"/>
      <dgm:spPr/>
    </dgm:pt>
    <dgm:pt modelId="{7490DDE2-F61B-43AC-8BCA-28B7516E443F}" type="pres">
      <dgm:prSet presAssocID="{BA97B969-2CDC-4E83-BB61-D4E79080E3B4}" presName="bkgdShape" presStyleLbl="node1" presStyleIdx="2" presStyleCnt="5"/>
      <dgm:spPr/>
      <dgm:t>
        <a:bodyPr/>
        <a:lstStyle/>
        <a:p>
          <a:endParaRPr lang="en-US"/>
        </a:p>
      </dgm:t>
    </dgm:pt>
    <dgm:pt modelId="{ACB824EB-C554-4BF9-B3A9-ACD113979799}" type="pres">
      <dgm:prSet presAssocID="{BA97B969-2CDC-4E83-BB61-D4E79080E3B4}" presName="nodeTx" presStyleLbl="node1" presStyleIdx="2" presStyleCnt="5">
        <dgm:presLayoutVars>
          <dgm:bulletEnabled val="1"/>
        </dgm:presLayoutVars>
      </dgm:prSet>
      <dgm:spPr/>
      <dgm:t>
        <a:bodyPr/>
        <a:lstStyle/>
        <a:p>
          <a:endParaRPr lang="en-US"/>
        </a:p>
      </dgm:t>
    </dgm:pt>
    <dgm:pt modelId="{10A1C840-366F-42AE-80ED-C36E29873489}" type="pres">
      <dgm:prSet presAssocID="{BA97B969-2CDC-4E83-BB61-D4E79080E3B4}" presName="invisiNode" presStyleLbl="node1" presStyleIdx="2" presStyleCnt="5"/>
      <dgm:spPr/>
    </dgm:pt>
    <dgm:pt modelId="{E0D68A9A-41C9-4708-A6D0-C7AD703DAE11}" type="pres">
      <dgm:prSet presAssocID="{BA97B969-2CDC-4E83-BB61-D4E79080E3B4}" presName="imagNode" presStyleLbl="fgImgPlace1" presStyleIdx="2" presStyleCnt="5" custScaleX="146410" custScaleY="146410" custLinFactNeighborY="1788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dgm:spPr>
    </dgm:pt>
    <dgm:pt modelId="{37A7DB9D-D41B-4808-ADC6-93B0E84D9D58}" type="pres">
      <dgm:prSet presAssocID="{A226D83B-4CF8-491A-BD26-EBC6A47C463B}" presName="sibTrans" presStyleLbl="sibTrans2D1" presStyleIdx="0" presStyleCnt="0"/>
      <dgm:spPr/>
      <dgm:t>
        <a:bodyPr/>
        <a:lstStyle/>
        <a:p>
          <a:endParaRPr lang="en-US"/>
        </a:p>
      </dgm:t>
    </dgm:pt>
    <dgm:pt modelId="{AA08E8EC-81BF-4BF7-89FC-D44A15AE3358}" type="pres">
      <dgm:prSet presAssocID="{FC3726CB-9171-43BE-B73F-9DFE601C744E}" presName="compNode" presStyleCnt="0"/>
      <dgm:spPr/>
    </dgm:pt>
    <dgm:pt modelId="{779D75CF-3744-4583-8EB5-725855D55E58}" type="pres">
      <dgm:prSet presAssocID="{FC3726CB-9171-43BE-B73F-9DFE601C744E}" presName="bkgdShape" presStyleLbl="node1" presStyleIdx="3" presStyleCnt="5"/>
      <dgm:spPr/>
      <dgm:t>
        <a:bodyPr/>
        <a:lstStyle/>
        <a:p>
          <a:endParaRPr lang="en-US"/>
        </a:p>
      </dgm:t>
    </dgm:pt>
    <dgm:pt modelId="{A74EC894-4E28-4162-AB40-0F73784ABAE3}" type="pres">
      <dgm:prSet presAssocID="{FC3726CB-9171-43BE-B73F-9DFE601C744E}" presName="nodeTx" presStyleLbl="node1" presStyleIdx="3" presStyleCnt="5">
        <dgm:presLayoutVars>
          <dgm:bulletEnabled val="1"/>
        </dgm:presLayoutVars>
      </dgm:prSet>
      <dgm:spPr/>
      <dgm:t>
        <a:bodyPr/>
        <a:lstStyle/>
        <a:p>
          <a:endParaRPr lang="en-US"/>
        </a:p>
      </dgm:t>
    </dgm:pt>
    <dgm:pt modelId="{E113C26C-21A4-400A-80C3-CAC5172CCC1B}" type="pres">
      <dgm:prSet presAssocID="{FC3726CB-9171-43BE-B73F-9DFE601C744E}" presName="invisiNode" presStyleLbl="node1" presStyleIdx="3" presStyleCnt="5"/>
      <dgm:spPr/>
    </dgm:pt>
    <dgm:pt modelId="{1260716E-69B5-4D1C-B6C9-F6EBE12E63F0}" type="pres">
      <dgm:prSet presAssocID="{FC3726CB-9171-43BE-B73F-9DFE601C744E}" presName="imagNode" presStyleLbl="fgImgPlace1" presStyleIdx="3" presStyleCnt="5" custScaleX="146410" custScaleY="146410" custLinFactNeighborY="1788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5000" b="-25000"/>
          </a:stretch>
        </a:blipFill>
      </dgm:spPr>
    </dgm:pt>
    <dgm:pt modelId="{E9CCB220-4E69-4609-9EAA-B4AD65E87489}" type="pres">
      <dgm:prSet presAssocID="{9460FF7A-62AA-4A40-8821-E58B05DD9F63}" presName="sibTrans" presStyleLbl="sibTrans2D1" presStyleIdx="0" presStyleCnt="0"/>
      <dgm:spPr/>
      <dgm:t>
        <a:bodyPr/>
        <a:lstStyle/>
        <a:p>
          <a:endParaRPr lang="en-US"/>
        </a:p>
      </dgm:t>
    </dgm:pt>
    <dgm:pt modelId="{69316F98-45A4-46B5-BBC2-5D4DB241C9F5}" type="pres">
      <dgm:prSet presAssocID="{8B4AF7B9-98FF-457A-B086-98F3A833B192}" presName="compNode" presStyleCnt="0"/>
      <dgm:spPr/>
    </dgm:pt>
    <dgm:pt modelId="{878AF3EA-B3BD-464C-8FEA-2A300C8885C4}" type="pres">
      <dgm:prSet presAssocID="{8B4AF7B9-98FF-457A-B086-98F3A833B192}" presName="bkgdShape" presStyleLbl="node1" presStyleIdx="4" presStyleCnt="5"/>
      <dgm:spPr/>
      <dgm:t>
        <a:bodyPr/>
        <a:lstStyle/>
        <a:p>
          <a:endParaRPr lang="en-US"/>
        </a:p>
      </dgm:t>
    </dgm:pt>
    <dgm:pt modelId="{03D4933F-4326-46CF-A5D9-E5F0E33CF513}" type="pres">
      <dgm:prSet presAssocID="{8B4AF7B9-98FF-457A-B086-98F3A833B192}" presName="nodeTx" presStyleLbl="node1" presStyleIdx="4" presStyleCnt="5">
        <dgm:presLayoutVars>
          <dgm:bulletEnabled val="1"/>
        </dgm:presLayoutVars>
      </dgm:prSet>
      <dgm:spPr/>
      <dgm:t>
        <a:bodyPr/>
        <a:lstStyle/>
        <a:p>
          <a:endParaRPr lang="en-US"/>
        </a:p>
      </dgm:t>
    </dgm:pt>
    <dgm:pt modelId="{3D379A15-4B7C-4EE4-B86B-2173C6AB62B9}" type="pres">
      <dgm:prSet presAssocID="{8B4AF7B9-98FF-457A-B086-98F3A833B192}" presName="invisiNode" presStyleLbl="node1" presStyleIdx="4" presStyleCnt="5"/>
      <dgm:spPr/>
    </dgm:pt>
    <dgm:pt modelId="{18B4A8BA-D4C2-4616-B125-E992D220D2AC}" type="pres">
      <dgm:prSet presAssocID="{8B4AF7B9-98FF-457A-B086-98F3A833B192}" presName="imagNode" presStyleLbl="fgImgPlace1" presStyleIdx="4" presStyleCnt="5" custScaleX="146410" custScaleY="146410" custLinFactNeighborY="17884"/>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1000" r="-11000"/>
          </a:stretch>
        </a:blipFill>
      </dgm:spPr>
      <dgm:t>
        <a:bodyPr/>
        <a:lstStyle/>
        <a:p>
          <a:endParaRPr lang="en-US"/>
        </a:p>
      </dgm:t>
    </dgm:pt>
  </dgm:ptLst>
  <dgm:cxnLst>
    <dgm:cxn modelId="{5DF8DADF-79F6-49A5-97FC-B2DC5D627564}" type="presOf" srcId="{BA97B969-2CDC-4E83-BB61-D4E79080E3B4}" destId="{ACB824EB-C554-4BF9-B3A9-ACD113979799}" srcOrd="1" destOrd="0" presId="urn:microsoft.com/office/officeart/2005/8/layout/hList7#1"/>
    <dgm:cxn modelId="{52741523-FBE5-4832-8739-B8F99130468F}" type="presOf" srcId="{BA97B969-2CDC-4E83-BB61-D4E79080E3B4}" destId="{7490DDE2-F61B-43AC-8BCA-28B7516E443F}" srcOrd="0" destOrd="0" presId="urn:microsoft.com/office/officeart/2005/8/layout/hList7#1"/>
    <dgm:cxn modelId="{83F989C4-2063-414C-942D-12D588187ABF}" type="presOf" srcId="{ABEAC15C-64F0-451E-82B4-1B48A4950EC5}" destId="{F4532332-0DDB-4A4E-B441-85DA18F30C96}" srcOrd="1" destOrd="0" presId="urn:microsoft.com/office/officeart/2005/8/layout/hList7#1"/>
    <dgm:cxn modelId="{CEFAAE6A-3031-446D-AB08-AF33DF2FCB27}" type="presOf" srcId="{14BEF9E7-2F5D-4AA0-A25D-AE3E011920C6}" destId="{28142D9B-C33D-4CF6-9BFE-DC6857E443A8}" srcOrd="1" destOrd="0" presId="urn:microsoft.com/office/officeart/2005/8/layout/hList7#1"/>
    <dgm:cxn modelId="{FE52A222-F0AC-433F-B058-BA75F4BB6A5D}" srcId="{C5DCD334-80D5-4B74-B310-056C81D9B25E}" destId="{14BEF9E7-2F5D-4AA0-A25D-AE3E011920C6}" srcOrd="0" destOrd="0" parTransId="{590895D5-17AA-46DA-90A6-E2B1E57799FC}" sibTransId="{4354912A-C09F-4710-BAC1-DE3EE2D846E0}"/>
    <dgm:cxn modelId="{F713B7A4-9D1A-49A0-994C-ABF8B8A7531A}" type="presOf" srcId="{8B4AF7B9-98FF-457A-B086-98F3A833B192}" destId="{03D4933F-4326-46CF-A5D9-E5F0E33CF513}" srcOrd="1" destOrd="0" presId="urn:microsoft.com/office/officeart/2005/8/layout/hList7#1"/>
    <dgm:cxn modelId="{43292190-A6C8-49A3-81B8-A7F3EB2FFB1E}" srcId="{C5DCD334-80D5-4B74-B310-056C81D9B25E}" destId="{BA97B969-2CDC-4E83-BB61-D4E79080E3B4}" srcOrd="2" destOrd="0" parTransId="{A86F93AE-21CD-4A61-907B-CB9D2CBA34EB}" sibTransId="{A226D83B-4CF8-491A-BD26-EBC6A47C463B}"/>
    <dgm:cxn modelId="{354E7B34-0D81-4DD6-95F2-FBB3C9AAA670}" type="presOf" srcId="{FC3726CB-9171-43BE-B73F-9DFE601C744E}" destId="{A74EC894-4E28-4162-AB40-0F73784ABAE3}" srcOrd="1" destOrd="0" presId="urn:microsoft.com/office/officeart/2005/8/layout/hList7#1"/>
    <dgm:cxn modelId="{76116600-3F4B-41B1-A89D-963DCE76B48B}" srcId="{C5DCD334-80D5-4B74-B310-056C81D9B25E}" destId="{8B4AF7B9-98FF-457A-B086-98F3A833B192}" srcOrd="4" destOrd="0" parTransId="{E1ACB536-A713-4F34-9CB8-5B499F0B8907}" sibTransId="{502F65EF-7453-41A9-B60F-66A9F441D29D}"/>
    <dgm:cxn modelId="{463587A7-815D-4F61-88BE-53ABB7521C51}" type="presOf" srcId="{A226D83B-4CF8-491A-BD26-EBC6A47C463B}" destId="{37A7DB9D-D41B-4808-ADC6-93B0E84D9D58}" srcOrd="0" destOrd="0" presId="urn:microsoft.com/office/officeart/2005/8/layout/hList7#1"/>
    <dgm:cxn modelId="{E0B32876-57FB-42E9-A3B4-6201D3062616}" type="presOf" srcId="{8B4AF7B9-98FF-457A-B086-98F3A833B192}" destId="{878AF3EA-B3BD-464C-8FEA-2A300C8885C4}" srcOrd="0" destOrd="0" presId="urn:microsoft.com/office/officeart/2005/8/layout/hList7#1"/>
    <dgm:cxn modelId="{1AF0EF8F-6F0D-46A7-8C4C-94B793236F18}" type="presOf" srcId="{C5F6D0DE-5656-4A68-ABFC-D56191B218E7}" destId="{B8FE101C-339B-4808-9749-A6FD5B6483D5}" srcOrd="0" destOrd="0" presId="urn:microsoft.com/office/officeart/2005/8/layout/hList7#1"/>
    <dgm:cxn modelId="{C1F1E201-C0FC-41BC-B6D1-818B23E1F95D}" type="presOf" srcId="{FC3726CB-9171-43BE-B73F-9DFE601C744E}" destId="{779D75CF-3744-4583-8EB5-725855D55E58}" srcOrd="0" destOrd="0" presId="urn:microsoft.com/office/officeart/2005/8/layout/hList7#1"/>
    <dgm:cxn modelId="{46014672-CC19-49E7-99DE-CDC4CB64264D}" type="presOf" srcId="{9460FF7A-62AA-4A40-8821-E58B05DD9F63}" destId="{E9CCB220-4E69-4609-9EAA-B4AD65E87489}" srcOrd="0" destOrd="0" presId="urn:microsoft.com/office/officeart/2005/8/layout/hList7#1"/>
    <dgm:cxn modelId="{12D50105-EAC8-46DA-9B06-1788675FD818}" srcId="{C5DCD334-80D5-4B74-B310-056C81D9B25E}" destId="{FC3726CB-9171-43BE-B73F-9DFE601C744E}" srcOrd="3" destOrd="0" parTransId="{0340FF6C-BA4D-45EF-A754-1BA72C34CAF7}" sibTransId="{9460FF7A-62AA-4A40-8821-E58B05DD9F63}"/>
    <dgm:cxn modelId="{92CAE517-4AB3-45D0-BA64-671AFC3623D3}" type="presOf" srcId="{4354912A-C09F-4710-BAC1-DE3EE2D846E0}" destId="{E14C2AEF-2049-4560-8C06-1BDAC5F7B8BE}" srcOrd="0" destOrd="0" presId="urn:microsoft.com/office/officeart/2005/8/layout/hList7#1"/>
    <dgm:cxn modelId="{29DF9E4A-DAFB-4321-BB32-C9F37E0B98D6}" type="presOf" srcId="{14BEF9E7-2F5D-4AA0-A25D-AE3E011920C6}" destId="{FEF89216-C960-404B-91FC-A8D671950322}" srcOrd="0" destOrd="0" presId="urn:microsoft.com/office/officeart/2005/8/layout/hList7#1"/>
    <dgm:cxn modelId="{2938C000-DB96-44E5-B739-21BAE61885E6}" type="presOf" srcId="{ABEAC15C-64F0-451E-82B4-1B48A4950EC5}" destId="{F3174B76-D1AA-470E-8D00-7EC5F447BCA2}" srcOrd="0" destOrd="0" presId="urn:microsoft.com/office/officeart/2005/8/layout/hList7#1"/>
    <dgm:cxn modelId="{12D0D6A3-E9EE-40CF-A560-83391031E022}" type="presOf" srcId="{C5DCD334-80D5-4B74-B310-056C81D9B25E}" destId="{24E974FA-8718-4E85-8AE7-6D6550BAEE4D}" srcOrd="0" destOrd="0" presId="urn:microsoft.com/office/officeart/2005/8/layout/hList7#1"/>
    <dgm:cxn modelId="{D82E713E-A0E7-4E49-9041-A13C060CE07E}" srcId="{C5DCD334-80D5-4B74-B310-056C81D9B25E}" destId="{ABEAC15C-64F0-451E-82B4-1B48A4950EC5}" srcOrd="1" destOrd="0" parTransId="{A06A36C3-B54A-417C-93C3-C2E49794358D}" sibTransId="{C5F6D0DE-5656-4A68-ABFC-D56191B218E7}"/>
    <dgm:cxn modelId="{34D542E6-C695-4927-A312-2F2BB83F46B6}" type="presParOf" srcId="{24E974FA-8718-4E85-8AE7-6D6550BAEE4D}" destId="{D606CBEB-8684-4A81-9B5B-EA81FDAA3DC1}" srcOrd="0" destOrd="0" presId="urn:microsoft.com/office/officeart/2005/8/layout/hList7#1"/>
    <dgm:cxn modelId="{A123F26E-7A61-4678-B077-4CC51509A7F0}" type="presParOf" srcId="{24E974FA-8718-4E85-8AE7-6D6550BAEE4D}" destId="{BD11C672-2B29-4EB5-918F-1272B8EC5005}" srcOrd="1" destOrd="0" presId="urn:microsoft.com/office/officeart/2005/8/layout/hList7#1"/>
    <dgm:cxn modelId="{BC9BB1D6-C22D-49F2-AC39-FC4B30052D98}" type="presParOf" srcId="{BD11C672-2B29-4EB5-918F-1272B8EC5005}" destId="{6A55DEF6-2AD3-4548-96DC-F1259EF80D90}" srcOrd="0" destOrd="0" presId="urn:microsoft.com/office/officeart/2005/8/layout/hList7#1"/>
    <dgm:cxn modelId="{5AB1F922-D1EC-454B-8EAF-1E214009ECD9}" type="presParOf" srcId="{6A55DEF6-2AD3-4548-96DC-F1259EF80D90}" destId="{FEF89216-C960-404B-91FC-A8D671950322}" srcOrd="0" destOrd="0" presId="urn:microsoft.com/office/officeart/2005/8/layout/hList7#1"/>
    <dgm:cxn modelId="{03B1A122-6385-43BE-B986-2C407D880238}" type="presParOf" srcId="{6A55DEF6-2AD3-4548-96DC-F1259EF80D90}" destId="{28142D9B-C33D-4CF6-9BFE-DC6857E443A8}" srcOrd="1" destOrd="0" presId="urn:microsoft.com/office/officeart/2005/8/layout/hList7#1"/>
    <dgm:cxn modelId="{EA6AF42F-C4FA-41D0-B41D-A858A83CAAB9}" type="presParOf" srcId="{6A55DEF6-2AD3-4548-96DC-F1259EF80D90}" destId="{2D40442A-7D60-4087-880B-CCA726293C48}" srcOrd="2" destOrd="0" presId="urn:microsoft.com/office/officeart/2005/8/layout/hList7#1"/>
    <dgm:cxn modelId="{FF626947-B7DD-43F4-848E-8C8DB68D4C46}" type="presParOf" srcId="{6A55DEF6-2AD3-4548-96DC-F1259EF80D90}" destId="{768D8D90-A8E2-4FDF-9C55-C0A1A0353BC7}" srcOrd="3" destOrd="0" presId="urn:microsoft.com/office/officeart/2005/8/layout/hList7#1"/>
    <dgm:cxn modelId="{9E117738-BC9B-453F-8B07-253115F3B848}" type="presParOf" srcId="{BD11C672-2B29-4EB5-918F-1272B8EC5005}" destId="{E14C2AEF-2049-4560-8C06-1BDAC5F7B8BE}" srcOrd="1" destOrd="0" presId="urn:microsoft.com/office/officeart/2005/8/layout/hList7#1"/>
    <dgm:cxn modelId="{02981475-A560-4A78-8E23-8D8EB43873E9}" type="presParOf" srcId="{BD11C672-2B29-4EB5-918F-1272B8EC5005}" destId="{9ABFBA34-847E-4B62-9863-27F6D18E8D13}" srcOrd="2" destOrd="0" presId="urn:microsoft.com/office/officeart/2005/8/layout/hList7#1"/>
    <dgm:cxn modelId="{3814FB07-A0CB-44A1-AB62-3DFEC46886C6}" type="presParOf" srcId="{9ABFBA34-847E-4B62-9863-27F6D18E8D13}" destId="{F3174B76-D1AA-470E-8D00-7EC5F447BCA2}" srcOrd="0" destOrd="0" presId="urn:microsoft.com/office/officeart/2005/8/layout/hList7#1"/>
    <dgm:cxn modelId="{8F110B00-6210-4AA7-8DA8-F6290D505525}" type="presParOf" srcId="{9ABFBA34-847E-4B62-9863-27F6D18E8D13}" destId="{F4532332-0DDB-4A4E-B441-85DA18F30C96}" srcOrd="1" destOrd="0" presId="urn:microsoft.com/office/officeart/2005/8/layout/hList7#1"/>
    <dgm:cxn modelId="{222D0F9E-E708-42DD-B8C3-2D9D016212DD}" type="presParOf" srcId="{9ABFBA34-847E-4B62-9863-27F6D18E8D13}" destId="{AE23E2F0-2F06-4EA5-BB05-99857F904C48}" srcOrd="2" destOrd="0" presId="urn:microsoft.com/office/officeart/2005/8/layout/hList7#1"/>
    <dgm:cxn modelId="{008B6E56-9B96-495B-AD19-9084940E01B1}" type="presParOf" srcId="{9ABFBA34-847E-4B62-9863-27F6D18E8D13}" destId="{8E54F6BA-C5BA-417C-9675-F29C25049E49}" srcOrd="3" destOrd="0" presId="urn:microsoft.com/office/officeart/2005/8/layout/hList7#1"/>
    <dgm:cxn modelId="{1E06CE0D-038C-48A5-867C-BCE801180EF2}" type="presParOf" srcId="{BD11C672-2B29-4EB5-918F-1272B8EC5005}" destId="{B8FE101C-339B-4808-9749-A6FD5B6483D5}" srcOrd="3" destOrd="0" presId="urn:microsoft.com/office/officeart/2005/8/layout/hList7#1"/>
    <dgm:cxn modelId="{DD724A5C-5B52-4519-A904-839F2BD2F99A}" type="presParOf" srcId="{BD11C672-2B29-4EB5-918F-1272B8EC5005}" destId="{DE1F093C-6F62-44DF-A1F6-281B9863C4FE}" srcOrd="4" destOrd="0" presId="urn:microsoft.com/office/officeart/2005/8/layout/hList7#1"/>
    <dgm:cxn modelId="{39DD80D5-E027-4299-8452-24D0C6B2AC85}" type="presParOf" srcId="{DE1F093C-6F62-44DF-A1F6-281B9863C4FE}" destId="{7490DDE2-F61B-43AC-8BCA-28B7516E443F}" srcOrd="0" destOrd="0" presId="urn:microsoft.com/office/officeart/2005/8/layout/hList7#1"/>
    <dgm:cxn modelId="{E6F13E03-CF74-42F2-B2DC-7BEC9B697869}" type="presParOf" srcId="{DE1F093C-6F62-44DF-A1F6-281B9863C4FE}" destId="{ACB824EB-C554-4BF9-B3A9-ACD113979799}" srcOrd="1" destOrd="0" presId="urn:microsoft.com/office/officeart/2005/8/layout/hList7#1"/>
    <dgm:cxn modelId="{D249580A-6568-42B6-B7CA-AD7AC336E8C4}" type="presParOf" srcId="{DE1F093C-6F62-44DF-A1F6-281B9863C4FE}" destId="{10A1C840-366F-42AE-80ED-C36E29873489}" srcOrd="2" destOrd="0" presId="urn:microsoft.com/office/officeart/2005/8/layout/hList7#1"/>
    <dgm:cxn modelId="{A3AA5CE9-6C4B-4D21-91B9-6B45288E3A99}" type="presParOf" srcId="{DE1F093C-6F62-44DF-A1F6-281B9863C4FE}" destId="{E0D68A9A-41C9-4708-A6D0-C7AD703DAE11}" srcOrd="3" destOrd="0" presId="urn:microsoft.com/office/officeart/2005/8/layout/hList7#1"/>
    <dgm:cxn modelId="{D3467D3F-2949-473B-A165-871EB84C0CA2}" type="presParOf" srcId="{BD11C672-2B29-4EB5-918F-1272B8EC5005}" destId="{37A7DB9D-D41B-4808-ADC6-93B0E84D9D58}" srcOrd="5" destOrd="0" presId="urn:microsoft.com/office/officeart/2005/8/layout/hList7#1"/>
    <dgm:cxn modelId="{8C208999-A347-4F42-929E-3F6D861C1000}" type="presParOf" srcId="{BD11C672-2B29-4EB5-918F-1272B8EC5005}" destId="{AA08E8EC-81BF-4BF7-89FC-D44A15AE3358}" srcOrd="6" destOrd="0" presId="urn:microsoft.com/office/officeart/2005/8/layout/hList7#1"/>
    <dgm:cxn modelId="{BC232431-DA92-462F-A5AD-2EA0F2AB49CF}" type="presParOf" srcId="{AA08E8EC-81BF-4BF7-89FC-D44A15AE3358}" destId="{779D75CF-3744-4583-8EB5-725855D55E58}" srcOrd="0" destOrd="0" presId="urn:microsoft.com/office/officeart/2005/8/layout/hList7#1"/>
    <dgm:cxn modelId="{894559E6-1A4F-40C8-A089-11C44B127399}" type="presParOf" srcId="{AA08E8EC-81BF-4BF7-89FC-D44A15AE3358}" destId="{A74EC894-4E28-4162-AB40-0F73784ABAE3}" srcOrd="1" destOrd="0" presId="urn:microsoft.com/office/officeart/2005/8/layout/hList7#1"/>
    <dgm:cxn modelId="{AF558AF4-5A91-44D3-9F6F-E44060E3232E}" type="presParOf" srcId="{AA08E8EC-81BF-4BF7-89FC-D44A15AE3358}" destId="{E113C26C-21A4-400A-80C3-CAC5172CCC1B}" srcOrd="2" destOrd="0" presId="urn:microsoft.com/office/officeart/2005/8/layout/hList7#1"/>
    <dgm:cxn modelId="{03BE5CAA-86F1-453B-AAAB-674E47790317}" type="presParOf" srcId="{AA08E8EC-81BF-4BF7-89FC-D44A15AE3358}" destId="{1260716E-69B5-4D1C-B6C9-F6EBE12E63F0}" srcOrd="3" destOrd="0" presId="urn:microsoft.com/office/officeart/2005/8/layout/hList7#1"/>
    <dgm:cxn modelId="{8D9207B1-BF89-41E7-83EC-160D7E0366FC}" type="presParOf" srcId="{BD11C672-2B29-4EB5-918F-1272B8EC5005}" destId="{E9CCB220-4E69-4609-9EAA-B4AD65E87489}" srcOrd="7" destOrd="0" presId="urn:microsoft.com/office/officeart/2005/8/layout/hList7#1"/>
    <dgm:cxn modelId="{4B637EB1-8434-417F-86B0-BDC25A1D9202}" type="presParOf" srcId="{BD11C672-2B29-4EB5-918F-1272B8EC5005}" destId="{69316F98-45A4-46B5-BBC2-5D4DB241C9F5}" srcOrd="8" destOrd="0" presId="urn:microsoft.com/office/officeart/2005/8/layout/hList7#1"/>
    <dgm:cxn modelId="{E5F368CD-6D22-4C4A-B18F-609AE9AAD551}" type="presParOf" srcId="{69316F98-45A4-46B5-BBC2-5D4DB241C9F5}" destId="{878AF3EA-B3BD-464C-8FEA-2A300C8885C4}" srcOrd="0" destOrd="0" presId="urn:microsoft.com/office/officeart/2005/8/layout/hList7#1"/>
    <dgm:cxn modelId="{32BC8A41-3CCB-49F6-9A3A-F65FBC076E0D}" type="presParOf" srcId="{69316F98-45A4-46B5-BBC2-5D4DB241C9F5}" destId="{03D4933F-4326-46CF-A5D9-E5F0E33CF513}" srcOrd="1" destOrd="0" presId="urn:microsoft.com/office/officeart/2005/8/layout/hList7#1"/>
    <dgm:cxn modelId="{9955CE8B-A868-48DE-9F76-A87F3256F3FB}" type="presParOf" srcId="{69316F98-45A4-46B5-BBC2-5D4DB241C9F5}" destId="{3D379A15-4B7C-4EE4-B86B-2173C6AB62B9}" srcOrd="2" destOrd="0" presId="urn:microsoft.com/office/officeart/2005/8/layout/hList7#1"/>
    <dgm:cxn modelId="{E8FA6CF2-0477-4439-8118-E47705AE6CB5}" type="presParOf" srcId="{69316F98-45A4-46B5-BBC2-5D4DB241C9F5}" destId="{18B4A8BA-D4C2-4616-B125-E992D220D2AC}"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0213" cy="463550"/>
          </a:xfrm>
          <a:prstGeom prst="rect">
            <a:avLst/>
          </a:prstGeom>
          <a:noFill/>
          <a:ln w="9525">
            <a:noFill/>
            <a:miter lim="800000"/>
            <a:headEnd/>
            <a:tailEnd/>
          </a:ln>
          <a:effectLst/>
        </p:spPr>
        <p:txBody>
          <a:bodyPr vert="horz" wrap="square" lIns="92479" tIns="46240" rIns="92479" bIns="46240" numCol="1" anchor="t" anchorCtr="0" compatLnSpc="1">
            <a:prstTxWarp prst="textNoShape">
              <a:avLst/>
            </a:prstTxWarp>
          </a:bodyPr>
          <a:lstStyle>
            <a:lvl1pPr defTabSz="925513" eaLnBrk="0" hangingPunct="0">
              <a:spcBef>
                <a:spcPct val="0"/>
              </a:spcBef>
              <a:buClrTx/>
              <a:buFontTx/>
              <a:buNone/>
              <a:defRPr sz="1200">
                <a:latin typeface="Times New Roman" pitchFamily="18" charset="0"/>
              </a:defRPr>
            </a:lvl1pPr>
          </a:lstStyle>
          <a:p>
            <a:pPr>
              <a:defRPr/>
            </a:pPr>
            <a:endParaRPr lang="en-US" dirty="0"/>
          </a:p>
        </p:txBody>
      </p:sp>
      <p:sp>
        <p:nvSpPr>
          <p:cNvPr id="39939" name="Rectangle 3"/>
          <p:cNvSpPr>
            <a:spLocks noGrp="1" noChangeArrowheads="1"/>
          </p:cNvSpPr>
          <p:nvPr>
            <p:ph type="dt" sz="quarter" idx="1"/>
          </p:nvPr>
        </p:nvSpPr>
        <p:spPr bwMode="auto">
          <a:xfrm>
            <a:off x="3887788" y="0"/>
            <a:ext cx="2970212" cy="463550"/>
          </a:xfrm>
          <a:prstGeom prst="rect">
            <a:avLst/>
          </a:prstGeom>
          <a:noFill/>
          <a:ln w="9525">
            <a:noFill/>
            <a:miter lim="800000"/>
            <a:headEnd/>
            <a:tailEnd/>
          </a:ln>
          <a:effectLst/>
        </p:spPr>
        <p:txBody>
          <a:bodyPr vert="horz" wrap="square" lIns="92479" tIns="46240" rIns="92479" bIns="46240" numCol="1" anchor="t" anchorCtr="0" compatLnSpc="1">
            <a:prstTxWarp prst="textNoShape">
              <a:avLst/>
            </a:prstTxWarp>
          </a:bodyPr>
          <a:lstStyle>
            <a:lvl1pPr algn="r" defTabSz="925513" eaLnBrk="0" hangingPunct="0">
              <a:spcBef>
                <a:spcPct val="0"/>
              </a:spcBef>
              <a:buClrTx/>
              <a:buFontTx/>
              <a:buNone/>
              <a:defRPr sz="1200">
                <a:latin typeface="Times New Roman" pitchFamily="18" charset="0"/>
              </a:defRPr>
            </a:lvl1pPr>
          </a:lstStyle>
          <a:p>
            <a:pPr>
              <a:defRPr/>
            </a:pPr>
            <a:endParaRPr lang="en-US" dirty="0"/>
          </a:p>
        </p:txBody>
      </p:sp>
      <p:sp>
        <p:nvSpPr>
          <p:cNvPr id="39940" name="Rectangle 4"/>
          <p:cNvSpPr>
            <a:spLocks noGrp="1" noChangeArrowheads="1"/>
          </p:cNvSpPr>
          <p:nvPr>
            <p:ph type="ftr" sz="quarter" idx="2"/>
          </p:nvPr>
        </p:nvSpPr>
        <p:spPr bwMode="auto">
          <a:xfrm>
            <a:off x="0" y="8796338"/>
            <a:ext cx="2970213" cy="463550"/>
          </a:xfrm>
          <a:prstGeom prst="rect">
            <a:avLst/>
          </a:prstGeom>
          <a:noFill/>
          <a:ln w="9525">
            <a:noFill/>
            <a:miter lim="800000"/>
            <a:headEnd/>
            <a:tailEnd/>
          </a:ln>
          <a:effectLst/>
        </p:spPr>
        <p:txBody>
          <a:bodyPr vert="horz" wrap="square" lIns="92479" tIns="46240" rIns="92479" bIns="46240" numCol="1" anchor="b" anchorCtr="0" compatLnSpc="1">
            <a:prstTxWarp prst="textNoShape">
              <a:avLst/>
            </a:prstTxWarp>
          </a:bodyPr>
          <a:lstStyle>
            <a:lvl1pPr defTabSz="925513" eaLnBrk="0" hangingPunct="0">
              <a:spcBef>
                <a:spcPct val="0"/>
              </a:spcBef>
              <a:buClrTx/>
              <a:buFontTx/>
              <a:buNone/>
              <a:defRPr sz="1200">
                <a:latin typeface="Times New Roman" pitchFamily="18" charset="0"/>
              </a:defRPr>
            </a:lvl1pPr>
          </a:lstStyle>
          <a:p>
            <a:pPr>
              <a:defRPr/>
            </a:pPr>
            <a:endParaRPr lang="en-US" dirty="0"/>
          </a:p>
        </p:txBody>
      </p:sp>
      <p:sp>
        <p:nvSpPr>
          <p:cNvPr id="39941" name="Rectangle 5"/>
          <p:cNvSpPr>
            <a:spLocks noGrp="1" noChangeArrowheads="1"/>
          </p:cNvSpPr>
          <p:nvPr>
            <p:ph type="sldNum" sz="quarter" idx="3"/>
          </p:nvPr>
        </p:nvSpPr>
        <p:spPr bwMode="auto">
          <a:xfrm>
            <a:off x="3887788" y="8796338"/>
            <a:ext cx="2970212" cy="463550"/>
          </a:xfrm>
          <a:prstGeom prst="rect">
            <a:avLst/>
          </a:prstGeom>
          <a:noFill/>
          <a:ln w="9525">
            <a:noFill/>
            <a:miter lim="800000"/>
            <a:headEnd/>
            <a:tailEnd/>
          </a:ln>
          <a:effectLst/>
        </p:spPr>
        <p:txBody>
          <a:bodyPr vert="horz" wrap="square" lIns="92479" tIns="46240" rIns="92479" bIns="46240" numCol="1" anchor="b" anchorCtr="0" compatLnSpc="1">
            <a:prstTxWarp prst="textNoShape">
              <a:avLst/>
            </a:prstTxWarp>
          </a:bodyPr>
          <a:lstStyle>
            <a:lvl1pPr algn="r" defTabSz="925513" eaLnBrk="0" hangingPunct="0">
              <a:spcBef>
                <a:spcPct val="0"/>
              </a:spcBef>
              <a:buClrTx/>
              <a:buFontTx/>
              <a:buNone/>
              <a:defRPr sz="1200">
                <a:latin typeface="Times New Roman" pitchFamily="18" charset="0"/>
              </a:defRPr>
            </a:lvl1pPr>
          </a:lstStyle>
          <a:p>
            <a:pPr>
              <a:defRPr/>
            </a:pPr>
            <a:fld id="{D6A4E40A-C940-4586-ACCC-5FEE59FFEFD0}" type="slidenum">
              <a:rPr lang="en-US"/>
              <a:pPr>
                <a:defRPr/>
              </a:pPr>
              <a:t>‹#›</a:t>
            </a:fld>
            <a:endParaRPr lang="en-US" dirty="0"/>
          </a:p>
        </p:txBody>
      </p:sp>
    </p:spTree>
    <p:extLst>
      <p:ext uri="{BB962C8B-B14F-4D97-AF65-F5344CB8AC3E}">
        <p14:creationId xmlns:p14="http://schemas.microsoft.com/office/powerpoint/2010/main" val="993315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021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latin typeface="Times New Roman" pitchFamily="18" charset="0"/>
              </a:defRPr>
            </a:lvl1pPr>
          </a:lstStyle>
          <a:p>
            <a:pPr>
              <a:defRPr/>
            </a:pPr>
            <a:endParaRPr lang="en-US" dirty="0"/>
          </a:p>
        </p:txBody>
      </p:sp>
      <p:sp>
        <p:nvSpPr>
          <p:cNvPr id="71683" name="Rectangle 3"/>
          <p:cNvSpPr>
            <a:spLocks noGrp="1" noChangeArrowheads="1"/>
          </p:cNvSpPr>
          <p:nvPr>
            <p:ph type="dt" idx="1"/>
          </p:nvPr>
        </p:nvSpPr>
        <p:spPr bwMode="auto">
          <a:xfrm>
            <a:off x="3862388" y="0"/>
            <a:ext cx="2970212"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a:latin typeface="Times New Roman" pitchFamily="18" charset="0"/>
              </a:defRPr>
            </a:lvl1pPr>
          </a:lstStyle>
          <a:p>
            <a:pPr>
              <a:defRPr/>
            </a:pPr>
            <a:endParaRPr lang="en-US" dirty="0"/>
          </a:p>
        </p:txBody>
      </p:sp>
      <p:sp>
        <p:nvSpPr>
          <p:cNvPr id="311300" name="Rectangle 4"/>
          <p:cNvSpPr>
            <a:spLocks noGrp="1" noRot="1" noChangeAspect="1" noChangeArrowheads="1" noTextEdit="1"/>
          </p:cNvSpPr>
          <p:nvPr>
            <p:ph type="sldImg" idx="2"/>
          </p:nvPr>
        </p:nvSpPr>
        <p:spPr bwMode="auto">
          <a:xfrm>
            <a:off x="1106488" y="693738"/>
            <a:ext cx="4622800" cy="3467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5"/>
          <p:cNvSpPr>
            <a:spLocks noGrp="1" noChangeArrowheads="1"/>
          </p:cNvSpPr>
          <p:nvPr>
            <p:ph type="body" sz="quarter" idx="3"/>
          </p:nvPr>
        </p:nvSpPr>
        <p:spPr bwMode="auto">
          <a:xfrm>
            <a:off x="890588" y="4391025"/>
            <a:ext cx="5051425" cy="42370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859838"/>
            <a:ext cx="2970213"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a:latin typeface="Times New Roman" pitchFamily="18" charset="0"/>
              </a:defRPr>
            </a:lvl1pPr>
          </a:lstStyle>
          <a:p>
            <a:pPr>
              <a:defRPr/>
            </a:pPr>
            <a:endParaRPr lang="en-US" dirty="0"/>
          </a:p>
        </p:txBody>
      </p:sp>
      <p:sp>
        <p:nvSpPr>
          <p:cNvPr id="71687" name="Rectangle 7"/>
          <p:cNvSpPr>
            <a:spLocks noGrp="1" noChangeArrowheads="1"/>
          </p:cNvSpPr>
          <p:nvPr>
            <p:ph type="sldNum" sz="quarter" idx="5"/>
          </p:nvPr>
        </p:nvSpPr>
        <p:spPr bwMode="auto">
          <a:xfrm>
            <a:off x="3862388" y="8859838"/>
            <a:ext cx="2970212"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latin typeface="Times New Roman" pitchFamily="18" charset="0"/>
              </a:defRPr>
            </a:lvl1pPr>
          </a:lstStyle>
          <a:p>
            <a:pPr>
              <a:defRPr/>
            </a:pPr>
            <a:fld id="{71EDE139-656D-41E1-A798-008CDE55E940}" type="slidenum">
              <a:rPr lang="en-US"/>
              <a:pPr>
                <a:defRPr/>
              </a:pPr>
              <a:t>‹#›</a:t>
            </a:fld>
            <a:endParaRPr lang="en-US" dirty="0"/>
          </a:p>
        </p:txBody>
      </p:sp>
    </p:spTree>
    <p:extLst>
      <p:ext uri="{BB962C8B-B14F-4D97-AF65-F5344CB8AC3E}">
        <p14:creationId xmlns:p14="http://schemas.microsoft.com/office/powerpoint/2010/main" val="1552829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6A631B15-5B82-4FCE-95CD-6E712FD4D081}" type="slidenum">
              <a:rPr lang="en-US" smtClean="0"/>
              <a:pPr/>
              <a:t>54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D6A645E-15FB-498C-B2F0-BB039E4E1880}" type="slidenum">
              <a:rPr lang="en-US" smtClean="0"/>
              <a:pPr/>
              <a:t>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when I put</a:t>
            </a:r>
            <a:r>
              <a:rPr lang="en-US" baseline="0" dirty="0" smtClean="0"/>
              <a:t> this onto a full screen, it’s out of proportion. Is there any way to change it?</a:t>
            </a:r>
          </a:p>
          <a:p>
            <a:r>
              <a:rPr lang="en-US" baseline="0" dirty="0" smtClean="0"/>
              <a:t>Capitalize Is in title</a:t>
            </a:r>
            <a:endParaRPr lang="en-US" dirty="0"/>
          </a:p>
        </p:txBody>
      </p:sp>
      <p:sp>
        <p:nvSpPr>
          <p:cNvPr id="4" name="Slide Number Placeholder 3"/>
          <p:cNvSpPr>
            <a:spLocks noGrp="1"/>
          </p:cNvSpPr>
          <p:nvPr>
            <p:ph type="sldNum" sz="quarter" idx="10"/>
          </p:nvPr>
        </p:nvSpPr>
        <p:spPr/>
        <p:txBody>
          <a:bodyPr/>
          <a:lstStyle/>
          <a:p>
            <a:fld id="{A4B1F662-D884-4F25-988C-B6060218E685}" type="slidenum">
              <a:rPr lang="en-US" smtClean="0"/>
              <a:t>14</a:t>
            </a:fld>
            <a:endParaRPr lang="en-US"/>
          </a:p>
        </p:txBody>
      </p:sp>
    </p:spTree>
    <p:extLst>
      <p:ext uri="{BB962C8B-B14F-4D97-AF65-F5344CB8AC3E}">
        <p14:creationId xmlns:p14="http://schemas.microsoft.com/office/powerpoint/2010/main" val="185371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US" smtClean="0"/>
              <a:t>Waaahhhhh, lost a bullet here on the first item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08075" y="693738"/>
            <a:ext cx="4621213" cy="3467100"/>
          </a:xfrm>
          <a:ln/>
        </p:spPr>
      </p:sp>
      <p:sp>
        <p:nvSpPr>
          <p:cNvPr id="68611" name="Rectangle 3"/>
          <p:cNvSpPr>
            <a:spLocks noGrp="1" noChangeArrowheads="1"/>
          </p:cNvSpPr>
          <p:nvPr>
            <p:ph type="body" idx="1"/>
          </p:nvPr>
        </p:nvSpPr>
        <p:spPr>
          <a:xfrm>
            <a:off x="889864" y="4392613"/>
            <a:ext cx="5051873" cy="4235450"/>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smtClean="0"/>
              <a:t>Waaaahhhh, lost a bullet!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a:noFill/>
        </p:spPr>
        <p:txBody>
          <a:bodyPr/>
          <a:lstStyle/>
          <a:p>
            <a:r>
              <a:rPr lang="en-US" smtClean="0"/>
              <a:t>CAEL Confidential</a:t>
            </a:r>
          </a:p>
        </p:txBody>
      </p:sp>
      <p:sp>
        <p:nvSpPr>
          <p:cNvPr id="70659" name="Rectangle 7"/>
          <p:cNvSpPr>
            <a:spLocks noGrp="1" noChangeArrowheads="1"/>
          </p:cNvSpPr>
          <p:nvPr>
            <p:ph type="sldNum" sz="quarter" idx="5"/>
          </p:nvPr>
        </p:nvSpPr>
        <p:spPr>
          <a:noFill/>
        </p:spPr>
        <p:txBody>
          <a:bodyPr/>
          <a:lstStyle/>
          <a:p>
            <a:fld id="{A8D5FC87-ED1C-4F35-ABB0-F37992D269C4}" type="slidenum">
              <a:rPr lang="en-US" smtClean="0"/>
              <a:pPr/>
              <a:t>29</a:t>
            </a:fld>
            <a:endParaRPr lang="en-US" smtClean="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a:lstStyle/>
          <a:p>
            <a:pPr eaLnBrk="1" hangingPunct="1"/>
            <a:r>
              <a:rPr lang="en-US" smtClean="0"/>
              <a:t>Invited postsecondary institutions to participate in the study.</a:t>
            </a:r>
          </a:p>
          <a:p>
            <a:pPr eaLnBrk="1" hangingPunct="1"/>
            <a:endParaRPr lang="en-US" smtClean="0"/>
          </a:p>
          <a:p>
            <a:pPr eaLnBrk="1" hangingPunct="1"/>
            <a:r>
              <a:rPr lang="en-US" smtClean="0"/>
              <a:t>What we were looking for</a:t>
            </a:r>
          </a:p>
          <a:p>
            <a:pPr eaLnBrk="1" hangingPunct="1"/>
            <a:endParaRPr lang="en-US" smtClean="0"/>
          </a:p>
          <a:p>
            <a:pPr eaLnBrk="1" hangingPunct="1"/>
            <a:r>
              <a:rPr lang="en-US" smtClean="0"/>
              <a:t>Wanted to track cohort over time – explain why.</a:t>
            </a:r>
          </a:p>
          <a:p>
            <a:pPr eaLnBrk="1" hangingPunct="1"/>
            <a:endParaRPr lang="en-US" smtClean="0"/>
          </a:p>
          <a:p>
            <a:pPr eaLnBrk="1" hangingPunct="1"/>
            <a:r>
              <a:rPr lang="en-US" smtClean="0"/>
              <a:t>Received 66 applications. Used a handful of criteria to narrow our list: balance of two and four year, size of institution, location, control. </a:t>
            </a:r>
          </a:p>
          <a:p>
            <a:pPr eaLnBrk="1" hangingPunct="1"/>
            <a:endParaRPr lang="en-US" smtClean="0"/>
          </a:p>
          <a:p>
            <a:pPr eaLnBrk="1" hangingPunct="1"/>
            <a:r>
              <a:rPr lang="en-US" smtClean="0"/>
              <a:t>Also, gave bonus points in selection process to institutions offering portfolio assessments. Explain why: a lot of research showing that portfolio assessments may also have “learning outcomes” . The portfolio method  forces the student to process what they have learned in a different way; gain academic and organizational skills. Cognitive outcoomes.</a:t>
            </a:r>
          </a:p>
          <a:p>
            <a:pPr eaLnBrk="1" hangingPunct="1"/>
            <a:endParaRPr lang="en-US" smtClean="0"/>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p:spPr>
        <p:txBody>
          <a:bodyPr/>
          <a:lstStyle/>
          <a:p>
            <a:r>
              <a:rPr lang="en-US" smtClean="0"/>
              <a:t>CAEL Confidential</a:t>
            </a:r>
          </a:p>
        </p:txBody>
      </p:sp>
      <p:sp>
        <p:nvSpPr>
          <p:cNvPr id="71683" name="Rectangle 7"/>
          <p:cNvSpPr>
            <a:spLocks noGrp="1" noChangeArrowheads="1"/>
          </p:cNvSpPr>
          <p:nvPr>
            <p:ph type="sldNum" sz="quarter" idx="5"/>
          </p:nvPr>
        </p:nvSpPr>
        <p:spPr>
          <a:noFill/>
        </p:spPr>
        <p:txBody>
          <a:bodyPr/>
          <a:lstStyle/>
          <a:p>
            <a:fld id="{7EE3409F-A231-4C0B-8880-5D3D7D81D188}" type="slidenum">
              <a:rPr lang="en-US" smtClean="0"/>
              <a:pPr/>
              <a:t>30</a:t>
            </a:fld>
            <a:endParaRPr lang="en-US" smtClean="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a:p>
            <a:pPr eaLnBrk="1" hangingPunct="1"/>
            <a:endParaRPr lang="en-US" smtClean="0"/>
          </a:p>
          <a:p>
            <a:pPr eaLnBrk="1" hangingPunct="1"/>
            <a:r>
              <a:rPr lang="en-US" smtClean="0"/>
              <a:t>One institution from Oklahoma: Northern Oklahoma College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555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41E3C552-6D7D-4186-97D2-3394DFB9DDD3}" type="slidenum">
              <a:rPr lang="en-US"/>
              <a:pPr>
                <a:defRPr/>
              </a:pPr>
              <a:t>‹#›</a:t>
            </a:fld>
            <a:endParaRPr lang="en-US" dirty="0"/>
          </a:p>
        </p:txBody>
      </p:sp>
      <p:sp>
        <p:nvSpPr>
          <p:cNvPr id="5" name="Rectangle 13"/>
          <p:cNvSpPr>
            <a:spLocks noGrp="1" noChangeArrowheads="1"/>
          </p:cNvSpPr>
          <p:nvPr>
            <p:ph type="title"/>
          </p:nvPr>
        </p:nvSpPr>
        <p:spPr bwMode="auto">
          <a:xfrm>
            <a:off x="1225550" y="157173"/>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4781356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2DE0F509-F54D-4316-8716-5905482CF40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E6E9826F-7D30-4F2E-80C6-DCF0AB8D9C8C}" type="datetime1">
              <a:rPr lang="en-US" smtClean="0"/>
              <a:t>4/14/2014</a:t>
            </a:fld>
            <a:endParaRPr lang="en-US"/>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E65F5E9-7E90-4CAF-BBC1-7F4F1ACCF861}" type="slidenum">
              <a:rPr lang="en-US" smtClean="0"/>
              <a:t>‹#›</a:t>
            </a:fld>
            <a:endParaRPr lang="en-US"/>
          </a:p>
        </p:txBody>
      </p:sp>
    </p:spTree>
    <p:extLst>
      <p:ext uri="{BB962C8B-B14F-4D97-AF65-F5344CB8AC3E}">
        <p14:creationId xmlns:p14="http://schemas.microsoft.com/office/powerpoint/2010/main" val="71315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sldNum" sz="quarter" idx="10"/>
          </p:nvPr>
        </p:nvSpPr>
        <p:spPr>
          <a:ln/>
        </p:spPr>
        <p:txBody>
          <a:bodyPr/>
          <a:lstStyle>
            <a:lvl1pPr>
              <a:defRPr/>
            </a:lvl1pPr>
          </a:lstStyle>
          <a:p>
            <a:pPr>
              <a:defRPr/>
            </a:pPr>
            <a:fld id="{AD585CF8-5150-40A9-8FE1-0B8DB21EBB24}" type="slidenum">
              <a:rPr lang="en-US"/>
              <a:pPr>
                <a:defRPr/>
              </a:pPr>
              <a:t>‹#›</a:t>
            </a:fld>
            <a:endParaRPr lang="en-US" dirty="0"/>
          </a:p>
        </p:txBody>
      </p:sp>
      <p:sp>
        <p:nvSpPr>
          <p:cNvPr id="6" name="Rectangle 13"/>
          <p:cNvSpPr>
            <a:spLocks noGrp="1" noChangeArrowheads="1"/>
          </p:cNvSpPr>
          <p:nvPr>
            <p:ph type="title"/>
          </p:nvPr>
        </p:nvSpPr>
        <p:spPr bwMode="auto">
          <a:xfrm>
            <a:off x="1225550" y="157173"/>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112547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5549" y="2906713"/>
            <a:ext cx="72691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E87D23E0-4702-445F-AB7A-C3BEE30B1217}" type="slidenum">
              <a:rPr lang="en-US"/>
              <a:pPr>
                <a:defRPr/>
              </a:pPr>
              <a:t>‹#›</a:t>
            </a:fld>
            <a:endParaRPr lang="en-US" dirty="0"/>
          </a:p>
        </p:txBody>
      </p:sp>
      <p:sp>
        <p:nvSpPr>
          <p:cNvPr id="5" name="Rectangle 13"/>
          <p:cNvSpPr txBox="1">
            <a:spLocks noChangeArrowheads="1"/>
          </p:cNvSpPr>
          <p:nvPr userDrawn="1"/>
        </p:nvSpPr>
        <p:spPr bwMode="auto">
          <a:xfrm>
            <a:off x="1225550" y="157173"/>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2pPr>
            <a:lvl3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3pPr>
            <a:lvl4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4pPr>
            <a:lvl5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5pPr>
            <a:lvl6pPr marL="4572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6pPr>
            <a:lvl7pPr marL="9144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7pPr>
            <a:lvl8pPr marL="13716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8pPr>
            <a:lvl9pPr marL="18288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9pPr>
          </a:lstStyle>
          <a:p>
            <a:r>
              <a:rPr lang="en-US" dirty="0" smtClean="0"/>
              <a:t>Click to edit Master title style</a:t>
            </a:r>
          </a:p>
        </p:txBody>
      </p:sp>
    </p:spTree>
    <p:extLst>
      <p:ext uri="{BB962C8B-B14F-4D97-AF65-F5344CB8AC3E}">
        <p14:creationId xmlns:p14="http://schemas.microsoft.com/office/powerpoint/2010/main" val="2161033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1828800"/>
            <a:ext cx="3429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828800"/>
            <a:ext cx="3429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612FF8CF-D47C-4437-B11A-793DB8872731}" type="slidenum">
              <a:rPr lang="en-US"/>
              <a:pPr>
                <a:defRPr/>
              </a:pPr>
              <a:t>‹#›</a:t>
            </a:fld>
            <a:endParaRPr lang="en-US" dirty="0"/>
          </a:p>
        </p:txBody>
      </p:sp>
      <p:sp>
        <p:nvSpPr>
          <p:cNvPr id="6" name="Rectangle 13"/>
          <p:cNvSpPr>
            <a:spLocks noGrp="1" noChangeArrowheads="1"/>
          </p:cNvSpPr>
          <p:nvPr>
            <p:ph type="title"/>
          </p:nvPr>
        </p:nvSpPr>
        <p:spPr bwMode="auto">
          <a:xfrm>
            <a:off x="1225550" y="157173"/>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420026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5550" y="1535113"/>
            <a:ext cx="32718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25550" y="2174875"/>
            <a:ext cx="32718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37925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37925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sldNum" sz="quarter" idx="10"/>
          </p:nvPr>
        </p:nvSpPr>
        <p:spPr>
          <a:ln/>
        </p:spPr>
        <p:txBody>
          <a:bodyPr/>
          <a:lstStyle>
            <a:lvl1pPr>
              <a:defRPr/>
            </a:lvl1pPr>
          </a:lstStyle>
          <a:p>
            <a:pPr>
              <a:defRPr/>
            </a:pPr>
            <a:fld id="{B442E8B6-8F5D-42CD-81E0-750C8D68F3D8}" type="slidenum">
              <a:rPr lang="en-US"/>
              <a:pPr>
                <a:defRPr/>
              </a:pPr>
              <a:t>‹#›</a:t>
            </a:fld>
            <a:endParaRPr lang="en-US" dirty="0"/>
          </a:p>
        </p:txBody>
      </p:sp>
      <p:sp>
        <p:nvSpPr>
          <p:cNvPr id="8" name="Rectangle 13"/>
          <p:cNvSpPr>
            <a:spLocks noGrp="1" noChangeArrowheads="1"/>
          </p:cNvSpPr>
          <p:nvPr>
            <p:ph type="title"/>
          </p:nvPr>
        </p:nvSpPr>
        <p:spPr bwMode="auto">
          <a:xfrm>
            <a:off x="1225550" y="157173"/>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8312040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a:spLocks noGrp="1" noChangeArrowheads="1"/>
          </p:cNvSpPr>
          <p:nvPr>
            <p:ph type="sldNum" sz="quarter" idx="10"/>
          </p:nvPr>
        </p:nvSpPr>
        <p:spPr>
          <a:ln/>
        </p:spPr>
        <p:txBody>
          <a:bodyPr/>
          <a:lstStyle>
            <a:lvl1pPr>
              <a:defRPr/>
            </a:lvl1pPr>
          </a:lstStyle>
          <a:p>
            <a:pPr>
              <a:defRPr/>
            </a:pPr>
            <a:fld id="{51470793-7DE7-4FF5-9A65-2DF8A6DFCD85}" type="slidenum">
              <a:rPr lang="en-US"/>
              <a:pPr>
                <a:defRPr/>
              </a:pPr>
              <a:t>‹#›</a:t>
            </a:fld>
            <a:endParaRPr lang="en-US" dirty="0"/>
          </a:p>
        </p:txBody>
      </p:sp>
      <p:sp>
        <p:nvSpPr>
          <p:cNvPr id="4" name="Rectangle 13"/>
          <p:cNvSpPr>
            <a:spLocks noGrp="1" noChangeArrowheads="1"/>
          </p:cNvSpPr>
          <p:nvPr>
            <p:ph type="title"/>
          </p:nvPr>
        </p:nvSpPr>
        <p:spPr bwMode="auto">
          <a:xfrm>
            <a:off x="1225550" y="157173"/>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317327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419F3474-500F-4E62-B155-82E2C4B4DB4B}" type="slidenum">
              <a:rPr lang="en-US"/>
              <a:pPr>
                <a:defRPr/>
              </a:pPr>
              <a:t>‹#›</a:t>
            </a:fld>
            <a:endParaRPr lang="en-US" dirty="0"/>
          </a:p>
        </p:txBody>
      </p:sp>
      <p:sp>
        <p:nvSpPr>
          <p:cNvPr id="3" name="Rectangle 13"/>
          <p:cNvSpPr>
            <a:spLocks noGrp="1" noChangeArrowheads="1"/>
          </p:cNvSpPr>
          <p:nvPr>
            <p:ph type="title"/>
          </p:nvPr>
        </p:nvSpPr>
        <p:spPr bwMode="auto">
          <a:xfrm>
            <a:off x="1225550" y="157173"/>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571631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5550" y="1211513"/>
            <a:ext cx="223996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91126"/>
            <a:ext cx="4862513" cy="49350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25550" y="2430379"/>
            <a:ext cx="2239963" cy="3695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9BAD1BCE-9E59-4DD7-B5E8-44B953EB8EE9}" type="slidenum">
              <a:rPr lang="en-US"/>
              <a:pPr>
                <a:defRPr/>
              </a:pPr>
              <a:t>‹#›</a:t>
            </a:fld>
            <a:endParaRPr lang="en-US" dirty="0"/>
          </a:p>
        </p:txBody>
      </p:sp>
      <p:sp>
        <p:nvSpPr>
          <p:cNvPr id="6" name="Rectangle 13"/>
          <p:cNvSpPr txBox="1">
            <a:spLocks noChangeArrowheads="1"/>
          </p:cNvSpPr>
          <p:nvPr userDrawn="1"/>
        </p:nvSpPr>
        <p:spPr bwMode="auto">
          <a:xfrm>
            <a:off x="1225550" y="157173"/>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2pPr>
            <a:lvl3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3pPr>
            <a:lvl4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4pPr>
            <a:lvl5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5pPr>
            <a:lvl6pPr marL="4572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6pPr>
            <a:lvl7pPr marL="9144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7pPr>
            <a:lvl8pPr marL="13716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8pPr>
            <a:lvl9pPr marL="18288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9pPr>
          </a:lstStyle>
          <a:p>
            <a:r>
              <a:rPr lang="en-US" dirty="0" smtClean="0"/>
              <a:t>Click to edit Master title style</a:t>
            </a:r>
          </a:p>
        </p:txBody>
      </p:sp>
    </p:spTree>
    <p:extLst>
      <p:ext uri="{BB962C8B-B14F-4D97-AF65-F5344CB8AC3E}">
        <p14:creationId xmlns:p14="http://schemas.microsoft.com/office/powerpoint/2010/main" val="22193863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9764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51284"/>
            <a:ext cx="5486400" cy="3873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76438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639B18C3-1EAC-4513-91FA-E868D8F7625B}" type="slidenum">
              <a:rPr lang="en-US"/>
              <a:pPr>
                <a:defRPr/>
              </a:pPr>
              <a:t>‹#›</a:t>
            </a:fld>
            <a:endParaRPr lang="en-US" dirty="0"/>
          </a:p>
        </p:txBody>
      </p:sp>
    </p:spTree>
    <p:extLst>
      <p:ext uri="{BB962C8B-B14F-4D97-AF65-F5344CB8AC3E}">
        <p14:creationId xmlns:p14="http://schemas.microsoft.com/office/powerpoint/2010/main" val="18210230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225550" y="1828800"/>
            <a:ext cx="7010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13357" name="Rectangle 13"/>
          <p:cNvSpPr>
            <a:spLocks noGrp="1" noChangeArrowheads="1"/>
          </p:cNvSpPr>
          <p:nvPr>
            <p:ph type="title"/>
          </p:nvPr>
        </p:nvSpPr>
        <p:spPr bwMode="auto">
          <a:xfrm>
            <a:off x="1225550" y="157173"/>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83"/>
            <a:ext cx="713173" cy="6857434"/>
          </a:xfrm>
          <a:prstGeom prst="rect">
            <a:avLst/>
          </a:prstGeom>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424350"/>
            <a:ext cx="8710465" cy="883847"/>
          </a:xfrm>
          <a:prstGeom prst="rect">
            <a:avLst/>
          </a:prstGeom>
        </p:spPr>
      </p:pic>
      <p:sp>
        <p:nvSpPr>
          <p:cNvPr id="313346" name="Rectangle 2"/>
          <p:cNvSpPr>
            <a:spLocks noGrp="1" noChangeArrowheads="1"/>
          </p:cNvSpPr>
          <p:nvPr>
            <p:ph type="sldNum" sz="quarter" idx="4"/>
          </p:nvPr>
        </p:nvSpPr>
        <p:spPr bwMode="auto">
          <a:xfrm>
            <a:off x="0" y="6233775"/>
            <a:ext cx="713173" cy="317500"/>
          </a:xfrm>
          <a:prstGeom prst="rect">
            <a:avLst/>
          </a:prstGeom>
          <a:solidFill>
            <a:schemeClr val="bg1"/>
          </a:solid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Black" pitchFamily="34" charset="0"/>
              </a:defRPr>
            </a:lvl1pPr>
          </a:lstStyle>
          <a:p>
            <a:pPr>
              <a:defRPr/>
            </a:pPr>
            <a:fld id="{5C0EB287-AE42-4A92-8E12-A0921A3072E8}" type="slidenum">
              <a:rPr lang="en-US"/>
              <a:pPr>
                <a:defRPr/>
              </a:pPr>
              <a:t>‹#›</a:t>
            </a:fld>
            <a:endParaRPr lang="en-US" dirty="0"/>
          </a:p>
        </p:txBody>
      </p:sp>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290969" y="6084780"/>
            <a:ext cx="1504115" cy="514566"/>
          </a:xfrm>
          <a:prstGeom prst="rect">
            <a:avLst/>
          </a:prstGeom>
        </p:spPr>
      </p:pic>
    </p:spTree>
  </p:cSld>
  <p:clrMap bg1="lt1" tx1="dk1" bg2="lt2" tx2="dk2" accent1="accent1" accent2="accent2" accent3="accent3" accent4="accent4" accent5="accent5" accent6="accent6" hlink="hlink" folHlink="folHlink"/>
  <p:sldLayoutIdLst>
    <p:sldLayoutId id="2147487334" r:id="rId1"/>
    <p:sldLayoutId id="2147487335" r:id="rId2"/>
    <p:sldLayoutId id="2147487336" r:id="rId3"/>
    <p:sldLayoutId id="2147487337" r:id="rId4"/>
    <p:sldLayoutId id="2147487338" r:id="rId5"/>
    <p:sldLayoutId id="2147487339" r:id="rId6"/>
    <p:sldLayoutId id="2147487340" r:id="rId7"/>
    <p:sldLayoutId id="2147487341" r:id="rId8"/>
    <p:sldLayoutId id="2147487342" r:id="rId9"/>
    <p:sldLayoutId id="2147487343" r:id="rId10"/>
    <p:sldLayoutId id="2147487344" r:id="rId11"/>
  </p:sldLayoutIdLst>
  <p:timing>
    <p:tnLst>
      <p:par>
        <p:cTn id="1" dur="indefinite" restart="never" nodeType="tmRoot"/>
      </p:par>
    </p:tnLst>
  </p:timing>
  <p:hf hdr="0" dt="0"/>
  <p:txStyles>
    <p:titleStyle>
      <a:lvl1pPr algn="l" rtl="0" eaLnBrk="0" fontAlgn="base" hangingPunct="0">
        <a:spcBef>
          <a:spcPct val="0"/>
        </a:spcBef>
        <a:spcAft>
          <a:spcPct val="0"/>
        </a:spcAft>
        <a:defRPr sz="40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2pPr>
      <a:lvl3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3pPr>
      <a:lvl4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4pPr>
      <a:lvl5pPr algn="l" rtl="0" eaLnBrk="0" fontAlgn="base" hangingPunct="0">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5pPr>
      <a:lvl6pPr marL="4572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6pPr>
      <a:lvl7pPr marL="9144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7pPr>
      <a:lvl8pPr marL="13716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8pPr>
      <a:lvl9pPr marL="1828800" algn="l" rtl="0" fontAlgn="base">
        <a:spcBef>
          <a:spcPct val="0"/>
        </a:spcBef>
        <a:spcAft>
          <a:spcPct val="0"/>
        </a:spcAft>
        <a:defRPr sz="4000">
          <a:solidFill>
            <a:srgbClr val="218583"/>
          </a:solidFill>
          <a:effectLst>
            <a:outerShdw blurRad="38100" dist="38100" dir="2700000" algn="tl">
              <a:srgbClr val="C0C0C0"/>
            </a:outerShdw>
          </a:effectLst>
          <a:latin typeface="Arial Unicode MS" pitchFamily="34" charset="-128"/>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a:solidFill>
            <a:schemeClr val="tx2"/>
          </a:solidFill>
          <a:latin typeface="+mn-lt"/>
          <a:ea typeface="+mn-ea"/>
          <a:cs typeface="+mn-cs"/>
        </a:defRPr>
      </a:lvl1pPr>
      <a:lvl2pPr marL="914400" indent="-4572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defRPr>
      </a:lvl2pPr>
      <a:lvl3pPr marL="1427163" indent="-398463"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defRPr>
      </a:lvl3pPr>
      <a:lvl4pPr marL="1939925" indent="-398463"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397125" indent="-3429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5pPr>
      <a:lvl6pPr marL="2854325" indent="-342900" algn="l" rtl="0" fontAlgn="base">
        <a:spcBef>
          <a:spcPct val="20000"/>
        </a:spcBef>
        <a:spcAft>
          <a:spcPct val="0"/>
        </a:spcAft>
        <a:buClr>
          <a:srgbClr val="D4A67C"/>
        </a:buClr>
        <a:buChar char="•"/>
        <a:defRPr sz="2000">
          <a:solidFill>
            <a:schemeClr val="tx1"/>
          </a:solidFill>
          <a:latin typeface="+mn-lt"/>
        </a:defRPr>
      </a:lvl6pPr>
      <a:lvl7pPr marL="3311525" indent="-342900" algn="l" rtl="0" fontAlgn="base">
        <a:spcBef>
          <a:spcPct val="20000"/>
        </a:spcBef>
        <a:spcAft>
          <a:spcPct val="0"/>
        </a:spcAft>
        <a:buClr>
          <a:srgbClr val="D4A67C"/>
        </a:buClr>
        <a:buChar char="•"/>
        <a:defRPr sz="2000">
          <a:solidFill>
            <a:schemeClr val="tx1"/>
          </a:solidFill>
          <a:latin typeface="+mn-lt"/>
        </a:defRPr>
      </a:lvl7pPr>
      <a:lvl8pPr marL="3768725" indent="-342900" algn="l" rtl="0" fontAlgn="base">
        <a:spcBef>
          <a:spcPct val="20000"/>
        </a:spcBef>
        <a:spcAft>
          <a:spcPct val="0"/>
        </a:spcAft>
        <a:buClr>
          <a:srgbClr val="D4A67C"/>
        </a:buClr>
        <a:buChar char="•"/>
        <a:defRPr sz="2000">
          <a:solidFill>
            <a:schemeClr val="tx1"/>
          </a:solidFill>
          <a:latin typeface="+mn-lt"/>
        </a:defRPr>
      </a:lvl8pPr>
      <a:lvl9pPr marL="4225925" indent="-342900" algn="l" rtl="0" fontAlgn="base">
        <a:spcBef>
          <a:spcPct val="20000"/>
        </a:spcBef>
        <a:spcAft>
          <a:spcPct val="0"/>
        </a:spcAft>
        <a:buClr>
          <a:srgbClr val="D4A67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www.collegeboard.org/" TargetMode="External"/><Relationship Id="rId2" Type="http://schemas.openxmlformats.org/officeDocument/2006/relationships/hyperlink" Target="http://www.collegeboard.com/student/testing/clep/about.html"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excelsior.edu/ecapps/exams/creditByExam" TargetMode="External"/><Relationship Id="rId2" Type="http://schemas.openxmlformats.org/officeDocument/2006/relationships/hyperlink" Target="https://www.excelsior.edu/"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etcollegecredit.com/"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www.militaryguides.acenet.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2.acenet.edu/credit/?fuseaction=browse.main"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www.nationalccrs.org/abou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mnscu.edu/board/policy/335.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militaryguides.acenet.edu/" TargetMode="External"/><Relationship Id="rId2" Type="http://schemas.openxmlformats.org/officeDocument/2006/relationships/hyperlink" Target="http://www.cael.org/pdfs/College-Productivity-Resource-Guide2012" TargetMode="External"/><Relationship Id="rId1" Type="http://schemas.openxmlformats.org/officeDocument/2006/relationships/slideLayout" Target="../slideLayouts/slideLayout2.xml"/><Relationship Id="rId4" Type="http://schemas.openxmlformats.org/officeDocument/2006/relationships/hyperlink" Target="http://www2.acenet.edu/credit" TargetMode="External"/></Relationships>
</file>

<file path=ppt/slides/_rels/slide69.xml.rels><?xml version="1.0" encoding="UTF-8" standalone="yes"?>
<Relationships xmlns="http://schemas.openxmlformats.org/package/2006/relationships"><Relationship Id="rId2" Type="http://schemas.openxmlformats.org/officeDocument/2006/relationships/hyperlink" Target="http://www.cael.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idx="4294967295"/>
          </p:nvPr>
        </p:nvSpPr>
        <p:spPr>
          <a:xfrm>
            <a:off x="1066800" y="-1009933"/>
            <a:ext cx="7696200" cy="2674960"/>
          </a:xfrm>
        </p:spPr>
        <p:txBody>
          <a:bodyPr/>
          <a:lstStyle/>
          <a:p>
            <a:pPr algn="ctr"/>
            <a:r>
              <a:rPr lang="en-US" sz="6000" dirty="0"/>
              <a:t/>
            </a:r>
            <a:br>
              <a:rPr lang="en-US" sz="6000" dirty="0"/>
            </a:br>
            <a:r>
              <a:rPr lang="en-US" sz="6000" dirty="0"/>
              <a:t> </a:t>
            </a:r>
            <a:r>
              <a:rPr lang="en-US" sz="2800" b="1" dirty="0" smtClean="0"/>
              <a:t> </a:t>
            </a:r>
            <a:r>
              <a:rPr lang="en-US" sz="2800" b="1" dirty="0"/>
              <a:t>How Prior Learning Assessment Can </a:t>
            </a:r>
            <a:r>
              <a:rPr lang="en-US" sz="2800" b="1" dirty="0" smtClean="0"/>
              <a:t>Support Adult Student College Completion</a:t>
            </a:r>
            <a:endParaRPr lang="en-US" sz="5600" b="1" dirty="0"/>
          </a:p>
        </p:txBody>
      </p:sp>
      <p:sp>
        <p:nvSpPr>
          <p:cNvPr id="9219" name="Rectangle 3"/>
          <p:cNvSpPr>
            <a:spLocks noGrp="1" noChangeArrowheads="1"/>
          </p:cNvSpPr>
          <p:nvPr>
            <p:ph type="subTitle" idx="4294967295"/>
          </p:nvPr>
        </p:nvSpPr>
        <p:spPr>
          <a:xfrm>
            <a:off x="1219200" y="4425286"/>
            <a:ext cx="7924800" cy="1905000"/>
          </a:xfrm>
        </p:spPr>
        <p:txBody>
          <a:bodyPr/>
          <a:lstStyle/>
          <a:p>
            <a:pPr marL="0" indent="0">
              <a:buNone/>
            </a:pP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Illinois Network for Advanced Manufacturing (INAM)</a:t>
            </a:r>
          </a:p>
          <a:p>
            <a:pPr marL="0" indent="0">
              <a:buNone/>
            </a:pPr>
            <a:endParaRPr lang="en-US" sz="2000" b="1" dirty="0">
              <a:latin typeface="Times New Roman" pitchFamily="18" charset="0"/>
              <a:cs typeface="Times New Roman" pitchFamily="18" charset="0"/>
            </a:endParaRPr>
          </a:p>
          <a:p>
            <a:pPr marL="0" indent="0">
              <a:buNone/>
            </a:pPr>
            <a:r>
              <a:rPr lang="en-US" sz="2000" b="1" dirty="0" smtClean="0">
                <a:latin typeface="Times New Roman" pitchFamily="18" charset="0"/>
                <a:cs typeface="Times New Roman" pitchFamily="18" charset="0"/>
              </a:rPr>
              <a:t>			      October 29, 2013</a:t>
            </a:r>
          </a:p>
          <a:p>
            <a:pPr marL="0" indent="0" algn="r">
              <a:buFont typeface="Arial Unicode MS" pitchFamily="34" charset="-128"/>
              <a:buNone/>
            </a:pPr>
            <a:endParaRPr lang="en-US" sz="1800" dirty="0" smtClean="0">
              <a:latin typeface="Helvetica" pitchFamily="34" charset="0"/>
            </a:endParaRPr>
          </a:p>
        </p:txBody>
      </p:sp>
      <p:pic>
        <p:nvPicPr>
          <p:cNvPr id="9220" name="Picture 4" descr="blueprint people.tif"/>
          <p:cNvPicPr>
            <a:picLocks noChangeAspect="1"/>
          </p:cNvPicPr>
          <p:nvPr/>
        </p:nvPicPr>
        <p:blipFill>
          <a:blip r:embed="rId3" cstate="print"/>
          <a:srcRect/>
          <a:stretch>
            <a:fillRect/>
          </a:stretch>
        </p:blipFill>
        <p:spPr bwMode="auto">
          <a:xfrm>
            <a:off x="1143000" y="2076450"/>
            <a:ext cx="2376488" cy="1676400"/>
          </a:xfrm>
          <a:prstGeom prst="rect">
            <a:avLst/>
          </a:prstGeom>
          <a:noFill/>
          <a:ln w="9525">
            <a:noFill/>
            <a:miter lim="800000"/>
            <a:headEnd/>
            <a:tailEnd/>
          </a:ln>
        </p:spPr>
      </p:pic>
      <p:pic>
        <p:nvPicPr>
          <p:cNvPr id="9221" name="Picture 8" descr="AFLI.jpg.tif"/>
          <p:cNvPicPr>
            <a:picLocks noChangeAspect="1"/>
          </p:cNvPicPr>
          <p:nvPr/>
        </p:nvPicPr>
        <p:blipFill>
          <a:blip r:embed="rId4" cstate="print"/>
          <a:srcRect/>
          <a:stretch>
            <a:fillRect/>
          </a:stretch>
        </p:blipFill>
        <p:spPr bwMode="auto">
          <a:xfrm>
            <a:off x="6019800" y="2133600"/>
            <a:ext cx="2438400" cy="1682750"/>
          </a:xfrm>
          <a:prstGeom prst="rect">
            <a:avLst/>
          </a:prstGeom>
          <a:noFill/>
          <a:ln w="9525">
            <a:noFill/>
            <a:miter lim="800000"/>
            <a:headEnd/>
            <a:tailEnd/>
          </a:ln>
        </p:spPr>
      </p:pic>
      <p:pic>
        <p:nvPicPr>
          <p:cNvPr id="9222" name="Picture 6" descr="AdultClassroomPhotoL.jpg"/>
          <p:cNvPicPr>
            <a:picLocks noChangeAspect="1"/>
          </p:cNvPicPr>
          <p:nvPr/>
        </p:nvPicPr>
        <p:blipFill>
          <a:blip r:embed="rId5" cstate="print"/>
          <a:srcRect/>
          <a:stretch>
            <a:fillRect/>
          </a:stretch>
        </p:blipFill>
        <p:spPr bwMode="auto">
          <a:xfrm>
            <a:off x="3505200" y="2133600"/>
            <a:ext cx="2520950" cy="1676400"/>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fld id="{2DE0F509-F54D-4316-8716-5905482CF403}"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Think about something you do well with respect to your job.</a:t>
            </a:r>
          </a:p>
          <a:p>
            <a:endParaRPr lang="en-US" dirty="0"/>
          </a:p>
          <a:p>
            <a:r>
              <a:rPr lang="en-US" dirty="0" smtClean="0"/>
              <a:t>How did you learn do to this?  </a:t>
            </a:r>
            <a:r>
              <a:rPr lang="en-US" dirty="0"/>
              <a:t> </a:t>
            </a:r>
            <a:r>
              <a:rPr lang="en-US" dirty="0" smtClean="0"/>
              <a:t>When did you learn it?</a:t>
            </a: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10</a:t>
            </a:fld>
            <a:endParaRPr lang="en-US" dirty="0"/>
          </a:p>
        </p:txBody>
      </p:sp>
      <p:sp>
        <p:nvSpPr>
          <p:cNvPr id="4" name="Title 3"/>
          <p:cNvSpPr>
            <a:spLocks noGrp="1"/>
          </p:cNvSpPr>
          <p:nvPr>
            <p:ph type="title"/>
          </p:nvPr>
        </p:nvSpPr>
        <p:spPr>
          <a:xfrm>
            <a:off x="1225550" y="157172"/>
            <a:ext cx="6934200" cy="915035"/>
          </a:xfrm>
        </p:spPr>
        <p:txBody>
          <a:bodyPr/>
          <a:lstStyle/>
          <a:p>
            <a:r>
              <a:rPr lang="en-US" sz="3200" dirty="0" smtClean="0"/>
              <a:t>Learning, Competence, and Experience</a:t>
            </a:r>
            <a:endParaRPr lang="en-US" sz="3200" dirty="0"/>
          </a:p>
        </p:txBody>
      </p:sp>
    </p:spTree>
    <p:extLst>
      <p:ext uri="{BB962C8B-B14F-4D97-AF65-F5344CB8AC3E}">
        <p14:creationId xmlns:p14="http://schemas.microsoft.com/office/powerpoint/2010/main" val="3261348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Experience vs. Learning</a:t>
            </a:r>
            <a:endParaRPr lang="en-US" sz="4400" b="1" dirty="0"/>
          </a:p>
        </p:txBody>
      </p:sp>
      <p:pic>
        <p:nvPicPr>
          <p:cNvPr id="4" name="Picture 2" descr="C:\Users\Dorothy\Pictures\image001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9881" y="2882900"/>
            <a:ext cx="3143250" cy="23907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4649096" y="224491"/>
            <a:ext cx="1332156" cy="365125"/>
          </a:xfrm>
          <a:prstGeom prst="rect">
            <a:avLst/>
          </a:prstGeom>
        </p:spPr>
        <p:txBody>
          <a:bodyPr/>
          <a:lstStyle/>
          <a:p>
            <a:fld id="{1E65F5E9-7E90-4CAF-BBC1-7F4F1ACCF861}" type="slidenum">
              <a:rPr lang="en-US" smtClean="0"/>
              <a:t>11</a:t>
            </a:fld>
            <a:endParaRPr lang="en-US" dirty="0"/>
          </a:p>
        </p:txBody>
      </p:sp>
    </p:spTree>
    <p:extLst>
      <p:ext uri="{BB962C8B-B14F-4D97-AF65-F5344CB8AC3E}">
        <p14:creationId xmlns:p14="http://schemas.microsoft.com/office/powerpoint/2010/main" val="1938921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a:bodyPr>
          <a:lstStyle/>
          <a:p>
            <a:r>
              <a:rPr lang="en-US" sz="3200" b="1" dirty="0" smtClean="0"/>
              <a:t>PLA Challenges Our Assumptions</a:t>
            </a:r>
            <a:endParaRPr lang="en-US" sz="3200" b="1" dirty="0"/>
          </a:p>
        </p:txBody>
      </p:sp>
      <p:sp>
        <p:nvSpPr>
          <p:cNvPr id="3" name="Content Placeholder 2"/>
          <p:cNvSpPr>
            <a:spLocks noGrp="1"/>
          </p:cNvSpPr>
          <p:nvPr>
            <p:ph idx="1"/>
          </p:nvPr>
        </p:nvSpPr>
        <p:spPr>
          <a:xfrm>
            <a:off x="1043492" y="2133601"/>
            <a:ext cx="6777317" cy="2819400"/>
          </a:xfrm>
        </p:spPr>
        <p:txBody>
          <a:bodyPr>
            <a:normAutofit fontScale="77500" lnSpcReduction="20000"/>
          </a:bodyPr>
          <a:lstStyle/>
          <a:p>
            <a:r>
              <a:rPr lang="en-US" b="1" dirty="0"/>
              <a:t>R</a:t>
            </a:r>
            <a:r>
              <a:rPr lang="en-US" b="1" dirty="0" smtClean="0"/>
              <a:t>elationship between teaching and learning</a:t>
            </a:r>
            <a:br>
              <a:rPr lang="en-US" b="1" dirty="0" smtClean="0"/>
            </a:br>
            <a:endParaRPr lang="en-US" b="1" dirty="0" smtClean="0"/>
          </a:p>
          <a:p>
            <a:r>
              <a:rPr lang="en-US" b="1" dirty="0"/>
              <a:t>V</a:t>
            </a:r>
            <a:r>
              <a:rPr lang="en-US" b="1" dirty="0" smtClean="0"/>
              <a:t>alue of students’ own knowledge</a:t>
            </a:r>
            <a:br>
              <a:rPr lang="en-US" b="1" dirty="0" smtClean="0"/>
            </a:br>
            <a:endParaRPr lang="en-US" b="1" dirty="0" smtClean="0"/>
          </a:p>
          <a:p>
            <a:r>
              <a:rPr lang="en-US" b="1" dirty="0"/>
              <a:t>R</a:t>
            </a:r>
            <a:r>
              <a:rPr lang="en-US" b="1" dirty="0" smtClean="0"/>
              <a:t>ole of academic institutions in determining what kind of knowledge “counts”</a:t>
            </a:r>
          </a:p>
          <a:p>
            <a:endParaRPr lang="en-US" b="1" dirty="0"/>
          </a:p>
        </p:txBody>
      </p:sp>
      <p:sp>
        <p:nvSpPr>
          <p:cNvPr id="4" name="Slide Number Placeholder 3"/>
          <p:cNvSpPr>
            <a:spLocks noGrp="1"/>
          </p:cNvSpPr>
          <p:nvPr>
            <p:ph type="sldNum" sz="quarter" idx="4294967295"/>
          </p:nvPr>
        </p:nvSpPr>
        <p:spPr>
          <a:xfrm>
            <a:off x="4649096" y="224491"/>
            <a:ext cx="1332156" cy="365125"/>
          </a:xfrm>
          <a:prstGeom prst="rect">
            <a:avLst/>
          </a:prstGeom>
        </p:spPr>
        <p:txBody>
          <a:bodyPr/>
          <a:lstStyle/>
          <a:p>
            <a:fld id="{10D98777-0650-4567-9A0D-7A2A2DC50A6D}" type="slidenum">
              <a:rPr lang="en-US" smtClean="0"/>
              <a:t>12</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572000"/>
            <a:ext cx="23812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917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9128" y="0"/>
            <a:ext cx="6172200" cy="1058338"/>
          </a:xfrm>
        </p:spPr>
        <p:txBody>
          <a:bodyPr/>
          <a:lstStyle/>
          <a:p>
            <a:pPr eaLnBrk="1" hangingPunct="1">
              <a:defRPr/>
            </a:pPr>
            <a:r>
              <a:rPr lang="en-US" sz="3200" cap="none" dirty="0" smtClean="0"/>
              <a:t>What </a:t>
            </a:r>
            <a:r>
              <a:rPr lang="en-US" sz="3200" dirty="0" smtClean="0"/>
              <a:t>Is </a:t>
            </a:r>
            <a:r>
              <a:rPr lang="en-US" sz="3200" cap="none" dirty="0" smtClean="0"/>
              <a:t>PLA?</a:t>
            </a:r>
          </a:p>
        </p:txBody>
      </p:sp>
      <p:sp>
        <p:nvSpPr>
          <p:cNvPr id="18435" name="Content Placeholder 2"/>
          <p:cNvSpPr>
            <a:spLocks noGrp="1"/>
          </p:cNvSpPr>
          <p:nvPr>
            <p:ph idx="4294967295"/>
          </p:nvPr>
        </p:nvSpPr>
        <p:spPr>
          <a:xfrm>
            <a:off x="956728" y="1439338"/>
            <a:ext cx="7543800" cy="1295400"/>
          </a:xfrm>
        </p:spPr>
        <p:txBody>
          <a:bodyPr numCol="1"/>
          <a:lstStyle/>
          <a:p>
            <a:pPr marL="0" indent="0" eaLnBrk="1" hangingPunct="1">
              <a:lnSpc>
                <a:spcPct val="90000"/>
              </a:lnSpc>
              <a:spcBef>
                <a:spcPts val="1200"/>
              </a:spcBef>
              <a:buFont typeface="Arial Unicode MS" pitchFamily="34" charset="-128"/>
              <a:buNone/>
              <a:defRPr/>
            </a:pPr>
            <a:r>
              <a:rPr lang="en-US" sz="3600" b="1" dirty="0" smtClean="0">
                <a:solidFill>
                  <a:srgbClr val="C00000"/>
                </a:solidFill>
              </a:rPr>
              <a:t>P</a:t>
            </a:r>
            <a:r>
              <a:rPr lang="en-US" sz="2800" b="1" dirty="0" smtClean="0"/>
              <a:t>rior </a:t>
            </a:r>
            <a:r>
              <a:rPr lang="en-US" sz="3600" b="1" dirty="0" smtClean="0">
                <a:solidFill>
                  <a:srgbClr val="C00000"/>
                </a:solidFill>
              </a:rPr>
              <a:t>L</a:t>
            </a:r>
            <a:r>
              <a:rPr lang="en-US" sz="2800" b="1" dirty="0" smtClean="0"/>
              <a:t>earning </a:t>
            </a:r>
            <a:r>
              <a:rPr lang="en-US" sz="3600" b="1" dirty="0" smtClean="0">
                <a:solidFill>
                  <a:srgbClr val="C00000"/>
                </a:solidFill>
              </a:rPr>
              <a:t>A</a:t>
            </a:r>
            <a:r>
              <a:rPr lang="en-US" sz="2800" b="1" dirty="0" smtClean="0"/>
              <a:t>ssessment  (PLA) </a:t>
            </a:r>
            <a:r>
              <a:rPr lang="en-US" sz="2400" b="0" dirty="0" smtClean="0"/>
              <a:t>is a process for evaluating </a:t>
            </a:r>
            <a:r>
              <a:rPr lang="en-US" sz="2400" b="1" dirty="0" smtClean="0"/>
              <a:t>knowledge and skills </a:t>
            </a:r>
            <a:r>
              <a:rPr lang="en-US" sz="2400" b="0" dirty="0" smtClean="0"/>
              <a:t>in order to award college credit for </a:t>
            </a:r>
            <a:r>
              <a:rPr lang="en-US" sz="2400" b="1" dirty="0" smtClean="0"/>
              <a:t>learning </a:t>
            </a:r>
            <a:r>
              <a:rPr lang="en-US" sz="2400" b="0" dirty="0" smtClean="0"/>
              <a:t>from: </a:t>
            </a:r>
          </a:p>
          <a:p>
            <a:pPr eaLnBrk="1" hangingPunct="1">
              <a:lnSpc>
                <a:spcPct val="60000"/>
              </a:lnSpc>
              <a:spcBef>
                <a:spcPts val="1200"/>
              </a:spcBef>
              <a:buFont typeface="Wingdings" pitchFamily="2" charset="2"/>
              <a:buChar char="§"/>
              <a:defRPr/>
            </a:pPr>
            <a:endParaRPr lang="en-US" sz="700" dirty="0" smtClean="0"/>
          </a:p>
        </p:txBody>
      </p:sp>
      <p:graphicFrame>
        <p:nvGraphicFramePr>
          <p:cNvPr id="5" name="Diagram 4"/>
          <p:cNvGraphicFramePr/>
          <p:nvPr>
            <p:extLst>
              <p:ext uri="{D42A27DB-BD31-4B8C-83A1-F6EECF244321}">
                <p14:modId xmlns:p14="http://schemas.microsoft.com/office/powerpoint/2010/main" val="2499746364"/>
              </p:ext>
            </p:extLst>
          </p:nvPr>
        </p:nvGraphicFramePr>
        <p:xfrm>
          <a:off x="728128" y="2887138"/>
          <a:ext cx="83820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0"/>
          </p:nvPr>
        </p:nvSpPr>
        <p:spPr/>
        <p:txBody>
          <a:bodyPr/>
          <a:lstStyle/>
          <a:p>
            <a:pPr>
              <a:defRPr/>
            </a:pPr>
            <a:fld id="{A80895A9-C8B5-46A2-8A70-1DD37B6CEC57}" type="slidenum">
              <a:rPr lang="en-US" smtClean="0"/>
              <a:pPr>
                <a:defRPr/>
              </a:pPr>
              <a:t>13</a:t>
            </a:fld>
            <a:endParaRPr lang="en-US"/>
          </a:p>
        </p:txBody>
      </p:sp>
    </p:spTree>
    <p:extLst>
      <p:ext uri="{BB962C8B-B14F-4D97-AF65-F5344CB8AC3E}">
        <p14:creationId xmlns:p14="http://schemas.microsoft.com/office/powerpoint/2010/main" val="334608323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756771"/>
          </a:xfrm>
        </p:spPr>
        <p:txBody>
          <a:bodyPr/>
          <a:lstStyle/>
          <a:p>
            <a:r>
              <a:rPr lang="en-US" b="1" dirty="0" smtClean="0"/>
              <a:t>What Is PLA? </a:t>
            </a:r>
            <a:endParaRPr lang="en-US" b="1"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E65F5E9-7E90-4CAF-BBC1-7F4F1ACCF861}" type="slidenum">
              <a:rPr lang="en-US" smtClean="0"/>
              <a:t>14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581400"/>
            <a:ext cx="7086600" cy="2334543"/>
          </a:xfrm>
          <a:prstGeom prst="rect">
            <a:avLst/>
          </a:prstGeom>
        </p:spPr>
      </p:pic>
    </p:spTree>
    <p:extLst>
      <p:ext uri="{BB962C8B-B14F-4D97-AF65-F5344CB8AC3E}">
        <p14:creationId xmlns:p14="http://schemas.microsoft.com/office/powerpoint/2010/main" val="1995699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072055" y="0"/>
            <a:ext cx="8071945" cy="1066800"/>
          </a:xfrm>
          <a:noFill/>
        </p:spPr>
        <p:txBody>
          <a:bodyPr/>
          <a:lstStyle/>
          <a:p>
            <a:r>
              <a:rPr lang="en-US" dirty="0" smtClean="0">
                <a:effectLst/>
              </a:rPr>
              <a:t>Four Approaches to PLA</a:t>
            </a:r>
          </a:p>
        </p:txBody>
      </p:sp>
      <p:sp>
        <p:nvSpPr>
          <p:cNvPr id="23555" name="Rectangle 3"/>
          <p:cNvSpPr>
            <a:spLocks noGrp="1" noChangeArrowheads="1"/>
          </p:cNvSpPr>
          <p:nvPr>
            <p:ph type="body" idx="4294967295"/>
          </p:nvPr>
        </p:nvSpPr>
        <p:spPr>
          <a:xfrm>
            <a:off x="2133600" y="1371600"/>
            <a:ext cx="7010400" cy="3733800"/>
          </a:xfrm>
        </p:spPr>
        <p:txBody>
          <a:bodyPr/>
          <a:lstStyle/>
          <a:p>
            <a:pPr>
              <a:lnSpc>
                <a:spcPct val="90000"/>
              </a:lnSpc>
              <a:buFontTx/>
              <a:buChar char="•"/>
            </a:pPr>
            <a:endParaRPr lang="en-US" sz="3600" dirty="0" smtClean="0"/>
          </a:p>
          <a:p>
            <a:pPr>
              <a:lnSpc>
                <a:spcPct val="90000"/>
              </a:lnSpc>
              <a:buFontTx/>
              <a:buChar char="•"/>
            </a:pPr>
            <a:r>
              <a:rPr lang="en-US" sz="3600" dirty="0" smtClean="0">
                <a:solidFill>
                  <a:schemeClr val="tx1"/>
                </a:solidFill>
              </a:rPr>
              <a:t>Standardized exams</a:t>
            </a:r>
          </a:p>
          <a:p>
            <a:pPr>
              <a:lnSpc>
                <a:spcPct val="90000"/>
              </a:lnSpc>
              <a:buFontTx/>
              <a:buChar char="•"/>
            </a:pPr>
            <a:r>
              <a:rPr lang="en-US" sz="3600" dirty="0" smtClean="0">
                <a:solidFill>
                  <a:schemeClr val="tx1"/>
                </a:solidFill>
              </a:rPr>
              <a:t>Challenge exams</a:t>
            </a:r>
          </a:p>
          <a:p>
            <a:pPr>
              <a:lnSpc>
                <a:spcPct val="90000"/>
              </a:lnSpc>
              <a:buFontTx/>
              <a:buChar char="•"/>
            </a:pPr>
            <a:r>
              <a:rPr lang="en-US" sz="3600" dirty="0" smtClean="0">
                <a:solidFill>
                  <a:schemeClr val="tx1"/>
                </a:solidFill>
              </a:rPr>
              <a:t>Evaluated non-college programs</a:t>
            </a:r>
          </a:p>
          <a:p>
            <a:pPr>
              <a:lnSpc>
                <a:spcPct val="90000"/>
              </a:lnSpc>
              <a:buFontTx/>
              <a:buChar char="•"/>
            </a:pPr>
            <a:r>
              <a:rPr lang="en-US" sz="3600" dirty="0" smtClean="0">
                <a:solidFill>
                  <a:schemeClr val="tx1"/>
                </a:solidFill>
              </a:rPr>
              <a:t>Individualized assessments</a:t>
            </a:r>
            <a:endParaRPr lang="en-US" sz="28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A80895A9-C8B5-46A2-8A70-1DD37B6CEC57}"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What is your institution doing?</a:t>
            </a: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16</a:t>
            </a:fld>
            <a:endParaRPr lang="en-US" dirty="0"/>
          </a:p>
        </p:txBody>
      </p:sp>
      <p:sp>
        <p:nvSpPr>
          <p:cNvPr id="4" name="Title 3"/>
          <p:cNvSpPr>
            <a:spLocks noGrp="1"/>
          </p:cNvSpPr>
          <p:nvPr>
            <p:ph type="title"/>
          </p:nvPr>
        </p:nvSpPr>
        <p:spPr/>
        <p:txBody>
          <a:bodyPr/>
          <a:lstStyle/>
          <a:p>
            <a:r>
              <a:rPr lang="en-US" dirty="0" smtClean="0"/>
              <a:t>PLA at Your Institution</a:t>
            </a:r>
            <a:endParaRPr lang="en-US" dirty="0"/>
          </a:p>
        </p:txBody>
      </p:sp>
    </p:spTree>
    <p:extLst>
      <p:ext uri="{BB962C8B-B14F-4D97-AF65-F5344CB8AC3E}">
        <p14:creationId xmlns:p14="http://schemas.microsoft.com/office/powerpoint/2010/main" val="2624774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209800" y="0"/>
            <a:ext cx="6934200" cy="1066800"/>
          </a:xfrm>
          <a:noFill/>
        </p:spPr>
        <p:txBody>
          <a:bodyPr/>
          <a:lstStyle/>
          <a:p>
            <a:r>
              <a:rPr lang="en-US" smtClean="0">
                <a:effectLst/>
              </a:rPr>
              <a:t>Standardized Exams</a:t>
            </a:r>
          </a:p>
        </p:txBody>
      </p:sp>
      <p:sp>
        <p:nvSpPr>
          <p:cNvPr id="17411" name="Rectangle 3"/>
          <p:cNvSpPr>
            <a:spLocks noGrp="1" noChangeArrowheads="1"/>
          </p:cNvSpPr>
          <p:nvPr>
            <p:ph type="body" idx="4294967295"/>
          </p:nvPr>
        </p:nvSpPr>
        <p:spPr>
          <a:xfrm>
            <a:off x="2133600" y="1828800"/>
            <a:ext cx="7010400" cy="3733800"/>
          </a:xfrm>
        </p:spPr>
        <p:txBody>
          <a:bodyPr/>
          <a:lstStyle/>
          <a:p>
            <a:pPr marL="0" indent="0">
              <a:buNone/>
            </a:pPr>
            <a:r>
              <a:rPr lang="en-US" sz="4000" dirty="0" smtClean="0"/>
              <a:t>Examples:</a:t>
            </a:r>
          </a:p>
          <a:p>
            <a:pPr>
              <a:buFontTx/>
              <a:buChar char="•"/>
            </a:pPr>
            <a:r>
              <a:rPr lang="en-US" sz="4000" dirty="0" smtClean="0"/>
              <a:t>CLEP Tests</a:t>
            </a:r>
          </a:p>
          <a:p>
            <a:pPr>
              <a:buFontTx/>
              <a:buChar char="•"/>
            </a:pPr>
            <a:r>
              <a:rPr lang="en-US" sz="4000" dirty="0" smtClean="0"/>
              <a:t>Excelsior College Exams</a:t>
            </a:r>
          </a:p>
          <a:p>
            <a:pPr>
              <a:buFontTx/>
              <a:buChar char="•"/>
            </a:pPr>
            <a:r>
              <a:rPr lang="en-US" sz="4000" dirty="0" smtClean="0"/>
              <a:t>DSST Exams</a:t>
            </a:r>
          </a:p>
          <a:p>
            <a:pPr>
              <a:buFontTx/>
              <a:buChar char="•"/>
            </a:pPr>
            <a:endParaRPr lang="en-US" sz="2800" dirty="0" smtClean="0"/>
          </a:p>
        </p:txBody>
      </p:sp>
      <p:sp>
        <p:nvSpPr>
          <p:cNvPr id="4" name="Slide Number Placeholder 3"/>
          <p:cNvSpPr>
            <a:spLocks noGrp="1"/>
          </p:cNvSpPr>
          <p:nvPr>
            <p:ph type="sldNum" sz="quarter" idx="10"/>
          </p:nvPr>
        </p:nvSpPr>
        <p:spPr/>
        <p:txBody>
          <a:bodyPr/>
          <a:lstStyle/>
          <a:p>
            <a:pPr>
              <a:defRPr/>
            </a:pPr>
            <a:fld id="{2DE0F509-F54D-4316-8716-5905482CF403}" type="slidenum">
              <a:rPr lang="en-US" smtClean="0"/>
              <a:pPr>
                <a:defRPr/>
              </a:pPr>
              <a:t>17</a:t>
            </a:fld>
            <a:endParaRPr lang="en-US"/>
          </a:p>
        </p:txBody>
      </p:sp>
    </p:spTree>
    <p:extLst>
      <p:ext uri="{BB962C8B-B14F-4D97-AF65-F5344CB8AC3E}">
        <p14:creationId xmlns:p14="http://schemas.microsoft.com/office/powerpoint/2010/main" val="963692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524000" y="0"/>
            <a:ext cx="6934200" cy="1219200"/>
          </a:xfrm>
          <a:noFill/>
        </p:spPr>
        <p:txBody>
          <a:bodyPr/>
          <a:lstStyle/>
          <a:p>
            <a:r>
              <a:rPr lang="en-US" sz="3600" dirty="0" smtClean="0">
                <a:effectLst/>
                <a:hlinkClick r:id="rId2"/>
              </a:rPr>
              <a:t>CLEP Exams</a:t>
            </a:r>
            <a:r>
              <a:rPr lang="en-US" sz="3600" dirty="0" smtClean="0">
                <a:effectLst/>
              </a:rPr>
              <a:t/>
            </a:r>
            <a:br>
              <a:rPr lang="en-US" sz="3600" dirty="0" smtClean="0">
                <a:effectLst/>
              </a:rPr>
            </a:br>
            <a:r>
              <a:rPr lang="en-US" sz="2800" dirty="0" smtClean="0">
                <a:effectLst/>
              </a:rPr>
              <a:t>College Level Examination Program</a:t>
            </a:r>
          </a:p>
        </p:txBody>
      </p:sp>
      <p:sp>
        <p:nvSpPr>
          <p:cNvPr id="19459" name="Rectangle 3"/>
          <p:cNvSpPr>
            <a:spLocks noGrp="1" noChangeArrowheads="1"/>
          </p:cNvSpPr>
          <p:nvPr>
            <p:ph type="body" idx="4294967295"/>
          </p:nvPr>
        </p:nvSpPr>
        <p:spPr>
          <a:xfrm>
            <a:off x="1676400" y="1981200"/>
            <a:ext cx="7467600" cy="3733800"/>
          </a:xfrm>
        </p:spPr>
        <p:txBody>
          <a:bodyPr/>
          <a:lstStyle/>
          <a:p>
            <a:pPr>
              <a:lnSpc>
                <a:spcPct val="90000"/>
              </a:lnSpc>
              <a:buFont typeface="Arial" charset="0"/>
              <a:buChar char="•"/>
            </a:pPr>
            <a:endParaRPr lang="en-US" sz="2800" dirty="0" smtClean="0"/>
          </a:p>
          <a:p>
            <a:pPr>
              <a:lnSpc>
                <a:spcPct val="90000"/>
              </a:lnSpc>
              <a:buFont typeface="Arial" charset="0"/>
              <a:buChar char="•"/>
            </a:pPr>
            <a:r>
              <a:rPr lang="en-US" sz="2800" dirty="0" smtClean="0"/>
              <a:t>34 tests</a:t>
            </a:r>
          </a:p>
          <a:p>
            <a:pPr>
              <a:lnSpc>
                <a:spcPct val="90000"/>
              </a:lnSpc>
              <a:buFont typeface="Arial" charset="0"/>
              <a:buChar char="•"/>
            </a:pPr>
            <a:r>
              <a:rPr lang="en-US" sz="2800" dirty="0" smtClean="0"/>
              <a:t>“101”-level material</a:t>
            </a:r>
          </a:p>
          <a:p>
            <a:pPr>
              <a:lnSpc>
                <a:spcPct val="90000"/>
              </a:lnSpc>
              <a:buFont typeface="Arial" charset="0"/>
              <a:buChar char="•"/>
            </a:pPr>
            <a:r>
              <a:rPr lang="en-US" sz="2800" dirty="0" smtClean="0"/>
              <a:t>3-12 credits per exam</a:t>
            </a:r>
          </a:p>
          <a:p>
            <a:pPr>
              <a:lnSpc>
                <a:spcPct val="90000"/>
              </a:lnSpc>
              <a:buFont typeface="Arial" charset="0"/>
              <a:buChar char="•"/>
            </a:pPr>
            <a:r>
              <a:rPr lang="en-US" sz="2800" dirty="0" smtClean="0"/>
              <a:t>Over 5 million users since 1967</a:t>
            </a:r>
          </a:p>
          <a:p>
            <a:pPr>
              <a:lnSpc>
                <a:spcPct val="90000"/>
              </a:lnSpc>
              <a:buFont typeface="Arial" charset="0"/>
              <a:buNone/>
            </a:pPr>
            <a:endParaRPr lang="en-US" sz="2800" dirty="0" smtClean="0"/>
          </a:p>
          <a:p>
            <a:pPr>
              <a:lnSpc>
                <a:spcPct val="90000"/>
              </a:lnSpc>
              <a:buFont typeface="Arial" charset="0"/>
              <a:buNone/>
            </a:pPr>
            <a:r>
              <a:rPr lang="en-US" sz="2000" dirty="0" smtClean="0">
                <a:hlinkClick r:id="rId3"/>
              </a:rPr>
              <a:t>http://www.collegeboard.org/</a:t>
            </a:r>
            <a:endParaRPr lang="en-US" sz="2000" dirty="0" smtClean="0"/>
          </a:p>
        </p:txBody>
      </p:sp>
      <p:sp>
        <p:nvSpPr>
          <p:cNvPr id="4" name="Slide Number Placeholder 3"/>
          <p:cNvSpPr>
            <a:spLocks noGrp="1"/>
          </p:cNvSpPr>
          <p:nvPr>
            <p:ph type="sldNum" sz="quarter" idx="10"/>
          </p:nvPr>
        </p:nvSpPr>
        <p:spPr/>
        <p:txBody>
          <a:bodyPr/>
          <a:lstStyle/>
          <a:p>
            <a:pPr>
              <a:defRPr/>
            </a:pPr>
            <a:fld id="{2DE0F509-F54D-4316-8716-5905482CF403}" type="slidenum">
              <a:rPr lang="en-US" smtClean="0"/>
              <a:pPr>
                <a:defRPr/>
              </a:pPr>
              <a:t>18</a:t>
            </a:fld>
            <a:endParaRPr lang="en-US"/>
          </a:p>
        </p:txBody>
      </p:sp>
    </p:spTree>
    <p:extLst>
      <p:ext uri="{BB962C8B-B14F-4D97-AF65-F5344CB8AC3E}">
        <p14:creationId xmlns:p14="http://schemas.microsoft.com/office/powerpoint/2010/main" val="76175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524000" y="-1"/>
            <a:ext cx="7543800" cy="1319349"/>
          </a:xfrm>
          <a:noFill/>
        </p:spPr>
        <p:txBody>
          <a:bodyPr/>
          <a:lstStyle/>
          <a:p>
            <a:r>
              <a:rPr lang="en-US" dirty="0" smtClean="0">
                <a:effectLst/>
                <a:hlinkClick r:id="rId2"/>
              </a:rPr>
              <a:t>Excelsior College Exams</a:t>
            </a:r>
            <a:r>
              <a:rPr lang="en-US" dirty="0" smtClean="0">
                <a:effectLst/>
              </a:rPr>
              <a:t/>
            </a:r>
            <a:br>
              <a:rPr lang="en-US" dirty="0" smtClean="0">
                <a:effectLst/>
              </a:rPr>
            </a:br>
            <a:endParaRPr lang="en-US" sz="3200" dirty="0" smtClean="0">
              <a:effectLst/>
            </a:endParaRPr>
          </a:p>
        </p:txBody>
      </p:sp>
      <p:sp>
        <p:nvSpPr>
          <p:cNvPr id="20483" name="Rectangle 3"/>
          <p:cNvSpPr>
            <a:spLocks noGrp="1" noChangeArrowheads="1"/>
          </p:cNvSpPr>
          <p:nvPr>
            <p:ph type="body" idx="4294967295"/>
          </p:nvPr>
        </p:nvSpPr>
        <p:spPr>
          <a:xfrm>
            <a:off x="1676400" y="1889760"/>
            <a:ext cx="6553200" cy="3733800"/>
          </a:xfrm>
        </p:spPr>
        <p:txBody>
          <a:bodyPr/>
          <a:lstStyle/>
          <a:p>
            <a:pPr>
              <a:buFont typeface="Arial" charset="0"/>
              <a:buChar char="•"/>
            </a:pPr>
            <a:r>
              <a:rPr lang="en-US" sz="2800" dirty="0" smtClean="0"/>
              <a:t>Excelsior College (New York)</a:t>
            </a:r>
          </a:p>
          <a:p>
            <a:pPr>
              <a:buFont typeface="Arial" charset="0"/>
              <a:buChar char="•"/>
            </a:pPr>
            <a:r>
              <a:rPr lang="en-US" sz="2800" dirty="0" smtClean="0"/>
              <a:t>Proficiency-based exams</a:t>
            </a:r>
          </a:p>
          <a:p>
            <a:pPr>
              <a:buFont typeface="Arial" charset="0"/>
              <a:buChar char="•"/>
            </a:pPr>
            <a:r>
              <a:rPr lang="en-US" sz="2800" dirty="0" smtClean="0"/>
              <a:t>Exams covering many areas, including nursing</a:t>
            </a:r>
          </a:p>
          <a:p>
            <a:pPr>
              <a:buNone/>
            </a:pPr>
            <a:endParaRPr lang="en-US" sz="2800" dirty="0" smtClean="0">
              <a:hlinkClick r:id="rId3"/>
            </a:endParaRPr>
          </a:p>
          <a:p>
            <a:pPr>
              <a:buNone/>
            </a:pPr>
            <a:r>
              <a:rPr lang="en-US" sz="2000" dirty="0" smtClean="0">
                <a:hlinkClick r:id="rId3"/>
              </a:rPr>
              <a:t>https://www.excelsior.edu/ecapps/exams/creditByExam</a:t>
            </a:r>
            <a:r>
              <a:rPr lang="en-US" sz="2000" dirty="0" smtClean="0"/>
              <a:t> </a:t>
            </a:r>
          </a:p>
          <a:p>
            <a:pPr marL="742950" lvl="1" indent="-285750">
              <a:buFontTx/>
              <a:buNone/>
            </a:pPr>
            <a:endParaRPr lang="en-US" sz="2000" dirty="0" smtClean="0"/>
          </a:p>
          <a:p>
            <a:pPr>
              <a:buFont typeface="Arial" charset="0"/>
              <a:buChar char="•"/>
            </a:pPr>
            <a:endParaRPr lang="en-US" sz="2000" dirty="0" smtClean="0"/>
          </a:p>
        </p:txBody>
      </p:sp>
      <p:sp>
        <p:nvSpPr>
          <p:cNvPr id="4" name="Slide Number Placeholder 3"/>
          <p:cNvSpPr>
            <a:spLocks noGrp="1"/>
          </p:cNvSpPr>
          <p:nvPr>
            <p:ph type="sldNum" sz="quarter" idx="10"/>
          </p:nvPr>
        </p:nvSpPr>
        <p:spPr/>
        <p:txBody>
          <a:bodyPr/>
          <a:lstStyle/>
          <a:p>
            <a:pPr>
              <a:defRPr/>
            </a:pPr>
            <a:fld id="{2DE0F509-F54D-4316-8716-5905482CF403}" type="slidenum">
              <a:rPr lang="en-US" smtClean="0"/>
              <a:pPr>
                <a:defRPr/>
              </a:pPr>
              <a:t>19</a:t>
            </a:fld>
            <a:endParaRPr lang="en-US"/>
          </a:p>
        </p:txBody>
      </p:sp>
    </p:spTree>
    <p:extLst>
      <p:ext uri="{BB962C8B-B14F-4D97-AF65-F5344CB8AC3E}">
        <p14:creationId xmlns:p14="http://schemas.microsoft.com/office/powerpoint/2010/main" val="977338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550" y="1293091"/>
            <a:ext cx="7010400" cy="4269509"/>
          </a:xfrm>
        </p:spPr>
        <p:txBody>
          <a:bodyPr/>
          <a:lstStyle/>
          <a:p>
            <a:pPr algn="ctr" eaLnBrk="1" hangingPunct="1">
              <a:buFont typeface="Arial" pitchFamily="34" charset="0"/>
              <a:buNone/>
            </a:pPr>
            <a:endParaRPr lang="en-US" sz="2000" dirty="0" smtClean="0"/>
          </a:p>
          <a:p>
            <a:pPr algn="ctr" eaLnBrk="1" hangingPunct="1">
              <a:buFont typeface="Arial" pitchFamily="34" charset="0"/>
              <a:buNone/>
            </a:pPr>
            <a:endParaRPr lang="en-US" sz="2000" dirty="0"/>
          </a:p>
          <a:p>
            <a:pPr algn="ctr" eaLnBrk="1" hangingPunct="1">
              <a:buFont typeface="Arial" pitchFamily="34" charset="0"/>
              <a:buNone/>
            </a:pPr>
            <a:endParaRPr lang="en-US" sz="2000" dirty="0" smtClean="0"/>
          </a:p>
          <a:p>
            <a:pPr algn="ctr" eaLnBrk="1" hangingPunct="1">
              <a:buFont typeface="Arial" pitchFamily="34" charset="0"/>
              <a:buNone/>
            </a:pPr>
            <a:r>
              <a:rPr lang="en-US" sz="2400" dirty="0" smtClean="0"/>
              <a:t>Donna Younger, </a:t>
            </a:r>
            <a:r>
              <a:rPr lang="en-US" sz="2400" dirty="0" err="1" smtClean="0"/>
              <a:t>Ed.D</a:t>
            </a:r>
            <a:r>
              <a:rPr lang="en-US" sz="2400" dirty="0" smtClean="0"/>
              <a:t>.</a:t>
            </a:r>
            <a:endParaRPr lang="en-US" sz="2400" dirty="0"/>
          </a:p>
          <a:p>
            <a:pPr algn="ctr" eaLnBrk="1" hangingPunct="1">
              <a:buFont typeface="Arial" pitchFamily="34" charset="0"/>
              <a:buNone/>
            </a:pPr>
            <a:endParaRPr lang="en-US" sz="2400" dirty="0" smtClean="0"/>
          </a:p>
          <a:p>
            <a:pPr algn="ctr" eaLnBrk="1" hangingPunct="1">
              <a:buFont typeface="Arial" pitchFamily="34" charset="0"/>
              <a:buNone/>
            </a:pPr>
            <a:r>
              <a:rPr lang="en-US" sz="2400" dirty="0" smtClean="0"/>
              <a:t>The Council for Adult and Experiential Learning</a:t>
            </a:r>
          </a:p>
          <a:p>
            <a:pPr algn="ctr" eaLnBrk="1" hangingPunct="1">
              <a:buFont typeface="Arial" pitchFamily="34" charset="0"/>
              <a:buNone/>
            </a:pPr>
            <a:r>
              <a:rPr lang="en-US" sz="2400" dirty="0" smtClean="0"/>
              <a:t>(CAEL)</a:t>
            </a:r>
          </a:p>
          <a:p>
            <a:pPr algn="ctr" eaLnBrk="1" hangingPunct="1">
              <a:buFont typeface="Arial" pitchFamily="34" charset="0"/>
              <a:buNone/>
            </a:pPr>
            <a:r>
              <a:rPr lang="en-US" sz="2400" dirty="0" smtClean="0"/>
              <a:t>www.cael.org</a:t>
            </a:r>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2</a:t>
            </a:fld>
            <a:endParaRPr lang="en-US"/>
          </a:p>
        </p:txBody>
      </p:sp>
      <p:sp>
        <p:nvSpPr>
          <p:cNvPr id="4" name="Title 3"/>
          <p:cNvSpPr>
            <a:spLocks noGrp="1"/>
          </p:cNvSpPr>
          <p:nvPr>
            <p:ph type="title"/>
          </p:nvPr>
        </p:nvSpPr>
        <p:spPr/>
        <p:txBody>
          <a:bodyPr/>
          <a:lstStyle/>
          <a:p>
            <a:r>
              <a:rPr lang="en-US" dirty="0" smtClean="0">
                <a:solidFill>
                  <a:schemeClr val="accent2">
                    <a:lumMod val="75000"/>
                  </a:schemeClr>
                </a:solidFill>
              </a:rPr>
              <a:t>Presenter</a:t>
            </a:r>
            <a:br>
              <a:rPr lang="en-US" dirty="0" smtClean="0">
                <a:solidFill>
                  <a:schemeClr val="accent2">
                    <a:lumMod val="75000"/>
                  </a:schemeClr>
                </a:solidFill>
              </a:rPr>
            </a:br>
            <a:endParaRPr lang="en-US" dirty="0"/>
          </a:p>
        </p:txBody>
      </p:sp>
    </p:spTree>
    <p:extLst>
      <p:ext uri="{BB962C8B-B14F-4D97-AF65-F5344CB8AC3E}">
        <p14:creationId xmlns:p14="http://schemas.microsoft.com/office/powerpoint/2010/main" val="80442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524000" y="76200"/>
            <a:ext cx="6934200" cy="1066800"/>
          </a:xfrm>
          <a:noFill/>
        </p:spPr>
        <p:txBody>
          <a:bodyPr/>
          <a:lstStyle/>
          <a:p>
            <a:r>
              <a:rPr lang="en-US" dirty="0" smtClean="0">
                <a:effectLst/>
                <a:hlinkClick r:id="rId3"/>
              </a:rPr>
              <a:t>DSST Exams</a:t>
            </a:r>
            <a:r>
              <a:rPr lang="en-US" dirty="0" smtClean="0">
                <a:effectLst/>
              </a:rPr>
              <a:t/>
            </a:r>
            <a:br>
              <a:rPr lang="en-US" dirty="0" smtClean="0">
                <a:effectLst/>
              </a:rPr>
            </a:br>
            <a:endParaRPr lang="en-US" sz="2000" dirty="0" smtClean="0">
              <a:effectLst/>
            </a:endParaRPr>
          </a:p>
        </p:txBody>
      </p:sp>
      <p:sp>
        <p:nvSpPr>
          <p:cNvPr id="21507" name="Rectangle 3"/>
          <p:cNvSpPr>
            <a:spLocks noGrp="1" noChangeArrowheads="1"/>
          </p:cNvSpPr>
          <p:nvPr>
            <p:ph type="body" idx="4294967295"/>
          </p:nvPr>
        </p:nvSpPr>
        <p:spPr>
          <a:xfrm>
            <a:off x="2133600" y="1371600"/>
            <a:ext cx="7010400" cy="4800600"/>
          </a:xfrm>
        </p:spPr>
        <p:txBody>
          <a:bodyPr/>
          <a:lstStyle/>
          <a:p>
            <a:pPr>
              <a:buFont typeface="Arial" charset="0"/>
              <a:buChar char="•"/>
            </a:pPr>
            <a:endParaRPr lang="en-US" dirty="0" smtClean="0"/>
          </a:p>
          <a:p>
            <a:pPr>
              <a:buFont typeface="Arial" charset="0"/>
              <a:buChar char="•"/>
            </a:pPr>
            <a:r>
              <a:rPr lang="en-US" dirty="0" smtClean="0"/>
              <a:t>Developed for the military, available to civilians</a:t>
            </a:r>
          </a:p>
          <a:p>
            <a:pPr>
              <a:buFont typeface="Arial" charset="0"/>
              <a:buChar char="•"/>
            </a:pPr>
            <a:r>
              <a:rPr lang="en-US" dirty="0" smtClean="0"/>
              <a:t>Nearly 40 exams in many areas</a:t>
            </a:r>
          </a:p>
          <a:p>
            <a:pPr>
              <a:buFont typeface="Arial" charset="0"/>
              <a:buChar char="•"/>
            </a:pPr>
            <a:endParaRPr lang="en-US" dirty="0" smtClean="0"/>
          </a:p>
          <a:p>
            <a:pPr>
              <a:buFont typeface="Arial" charset="0"/>
              <a:buNone/>
            </a:pPr>
            <a:r>
              <a:rPr lang="en-US" sz="2000" dirty="0" smtClean="0">
                <a:hlinkClick r:id="rId3"/>
              </a:rPr>
              <a:t>http://www.getcollegecredit.com/</a:t>
            </a:r>
            <a:endParaRPr lang="en-US" sz="2000" dirty="0" smtClean="0"/>
          </a:p>
          <a:p>
            <a:pPr>
              <a:buFont typeface="Arial" charset="0"/>
              <a:buNone/>
            </a:pPr>
            <a:endParaRPr lang="en-US" sz="2000" dirty="0" smtClean="0"/>
          </a:p>
        </p:txBody>
      </p:sp>
      <p:sp>
        <p:nvSpPr>
          <p:cNvPr id="4" name="Slide Number Placeholder 3"/>
          <p:cNvSpPr>
            <a:spLocks noGrp="1"/>
          </p:cNvSpPr>
          <p:nvPr>
            <p:ph type="sldNum" sz="quarter" idx="10"/>
          </p:nvPr>
        </p:nvSpPr>
        <p:spPr/>
        <p:txBody>
          <a:bodyPr/>
          <a:lstStyle/>
          <a:p>
            <a:pPr>
              <a:defRPr/>
            </a:pPr>
            <a:fld id="{2DE0F509-F54D-4316-8716-5905482CF403}" type="slidenum">
              <a:rPr lang="en-US" smtClean="0"/>
              <a:pPr>
                <a:defRPr/>
              </a:pPr>
              <a:t>20</a:t>
            </a:fld>
            <a:endParaRPr lang="en-US"/>
          </a:p>
        </p:txBody>
      </p:sp>
    </p:spTree>
    <p:extLst>
      <p:ext uri="{BB962C8B-B14F-4D97-AF65-F5344CB8AC3E}">
        <p14:creationId xmlns:p14="http://schemas.microsoft.com/office/powerpoint/2010/main" val="1901041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47800" y="0"/>
            <a:ext cx="5410200" cy="1066800"/>
          </a:xfrm>
          <a:noFill/>
        </p:spPr>
        <p:txBody>
          <a:bodyPr/>
          <a:lstStyle/>
          <a:p>
            <a:r>
              <a:rPr lang="en-US" dirty="0" smtClean="0">
                <a:effectLst/>
              </a:rPr>
              <a:t>Non-college programs</a:t>
            </a:r>
          </a:p>
        </p:txBody>
      </p:sp>
      <p:sp>
        <p:nvSpPr>
          <p:cNvPr id="23555" name="Rectangle 3"/>
          <p:cNvSpPr>
            <a:spLocks noGrp="1" noChangeArrowheads="1"/>
          </p:cNvSpPr>
          <p:nvPr>
            <p:ph idx="1"/>
          </p:nvPr>
        </p:nvSpPr>
        <p:spPr>
          <a:xfrm>
            <a:off x="1676400" y="1097281"/>
            <a:ext cx="6934200" cy="4617720"/>
          </a:xfrm>
        </p:spPr>
        <p:txBody>
          <a:bodyPr/>
          <a:lstStyle/>
          <a:p>
            <a:pPr marL="0" indent="0">
              <a:lnSpc>
                <a:spcPct val="80000"/>
              </a:lnSpc>
              <a:buNone/>
            </a:pPr>
            <a:r>
              <a:rPr lang="en-US" dirty="0" smtClean="0"/>
              <a:t>American Council on Education (ACE) </a:t>
            </a:r>
          </a:p>
          <a:p>
            <a:pPr>
              <a:lnSpc>
                <a:spcPct val="80000"/>
              </a:lnSpc>
            </a:pPr>
            <a:r>
              <a:rPr lang="en-US" dirty="0"/>
              <a:t>P</a:t>
            </a:r>
            <a:r>
              <a:rPr lang="en-US" dirty="0" smtClean="0"/>
              <a:t>rovides credit recommendations</a:t>
            </a:r>
          </a:p>
          <a:p>
            <a:pPr>
              <a:lnSpc>
                <a:spcPct val="80000"/>
              </a:lnSpc>
              <a:buFontTx/>
              <a:buChar char="•"/>
            </a:pPr>
            <a:r>
              <a:rPr lang="en-US" dirty="0" smtClean="0"/>
              <a:t>Hundreds of organizations and programs, military &amp; civilian</a:t>
            </a:r>
          </a:p>
          <a:p>
            <a:pPr marL="0" indent="0">
              <a:lnSpc>
                <a:spcPct val="80000"/>
              </a:lnSpc>
              <a:buNone/>
            </a:pPr>
            <a:endParaRPr lang="en-US" dirty="0" smtClean="0"/>
          </a:p>
          <a:p>
            <a:pPr marL="0" indent="0">
              <a:lnSpc>
                <a:spcPct val="80000"/>
              </a:lnSpc>
              <a:buNone/>
            </a:pPr>
            <a:endParaRPr lang="en-US" dirty="0" smtClean="0"/>
          </a:p>
          <a:p>
            <a:pPr>
              <a:lnSpc>
                <a:spcPct val="80000"/>
              </a:lnSpc>
              <a:buNone/>
            </a:pPr>
            <a:r>
              <a:rPr lang="en-US" sz="2400" dirty="0" smtClean="0">
                <a:hlinkClick r:id="rId3"/>
              </a:rPr>
              <a:t>http://www.militaryguides.acenet.edu/</a:t>
            </a:r>
            <a:endParaRPr lang="en-US" sz="2400" dirty="0" smtClean="0"/>
          </a:p>
          <a:p>
            <a:pPr>
              <a:lnSpc>
                <a:spcPct val="80000"/>
              </a:lnSpc>
              <a:buNone/>
            </a:pPr>
            <a:r>
              <a:rPr lang="en-US" sz="2400" dirty="0" smtClean="0">
                <a:hlinkClick r:id="rId4"/>
              </a:rPr>
              <a:t>http://www2.acenet.edu/credit/?fuseaction=browse.main</a:t>
            </a:r>
            <a:endParaRPr lang="en-US" sz="2400" dirty="0" smtClean="0"/>
          </a:p>
          <a:p>
            <a:pPr>
              <a:lnSpc>
                <a:spcPct val="80000"/>
              </a:lnSpc>
              <a:buNone/>
            </a:pPr>
            <a:endParaRPr lang="en-US" sz="1600" dirty="0" smtClean="0"/>
          </a:p>
          <a:p>
            <a:pPr>
              <a:lnSpc>
                <a:spcPct val="80000"/>
              </a:lnSpc>
              <a:buFontTx/>
              <a:buChar char="•"/>
            </a:pPr>
            <a:endParaRPr lang="en-US" sz="2800" dirty="0" smtClean="0"/>
          </a:p>
          <a:p>
            <a:pPr>
              <a:lnSpc>
                <a:spcPct val="80000"/>
              </a:lnSpc>
              <a:buFont typeface="Arial Unicode MS" pitchFamily="34" charset="-128"/>
              <a:buNone/>
            </a:pPr>
            <a:endParaRPr lang="en-US" sz="2400" dirty="0" smtClean="0"/>
          </a:p>
          <a:p>
            <a:pPr>
              <a:lnSpc>
                <a:spcPct val="80000"/>
              </a:lnSpc>
              <a:buFont typeface="Arial Unicode MS" pitchFamily="34" charset="-128"/>
              <a:buNone/>
            </a:pPr>
            <a:endParaRPr lang="en-US" sz="2800" dirty="0" smtClean="0"/>
          </a:p>
        </p:txBody>
      </p:sp>
      <p:sp>
        <p:nvSpPr>
          <p:cNvPr id="4" name="Slide Number Placeholder 3"/>
          <p:cNvSpPr>
            <a:spLocks noGrp="1"/>
          </p:cNvSpPr>
          <p:nvPr>
            <p:ph type="sldNum" sz="quarter" idx="10"/>
          </p:nvPr>
        </p:nvSpPr>
        <p:spPr/>
        <p:txBody>
          <a:bodyPr/>
          <a:lstStyle/>
          <a:p>
            <a:pPr>
              <a:defRPr/>
            </a:pPr>
            <a:fld id="{8941D373-D816-4406-9C2D-CD5FB8752780}" type="slidenum">
              <a:rPr lang="en-US" smtClean="0"/>
              <a:pPr>
                <a:defRPr/>
              </a:pPr>
              <a:t>21</a:t>
            </a:fld>
            <a:endParaRPr lang="en-US"/>
          </a:p>
        </p:txBody>
      </p:sp>
    </p:spTree>
    <p:extLst>
      <p:ext uri="{BB962C8B-B14F-4D97-AF65-F5344CB8AC3E}">
        <p14:creationId xmlns:p14="http://schemas.microsoft.com/office/powerpoint/2010/main" val="2304017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9198" y="1173707"/>
            <a:ext cx="7010400" cy="4457131"/>
          </a:xfrm>
        </p:spPr>
        <p:txBody>
          <a:bodyPr/>
          <a:lstStyle/>
          <a:p>
            <a:pPr marL="0" indent="0">
              <a:buNone/>
            </a:pPr>
            <a:endParaRPr lang="en-US" sz="2400" dirty="0" smtClean="0"/>
          </a:p>
          <a:p>
            <a:pPr marL="0" indent="0">
              <a:buNone/>
            </a:pPr>
            <a:r>
              <a:rPr lang="en-US" sz="2800" dirty="0" smtClean="0"/>
              <a:t>National College Credit Recommendation Service  (NCCRS)</a:t>
            </a:r>
          </a:p>
          <a:p>
            <a:pPr marL="0" indent="0">
              <a:buNone/>
            </a:pPr>
            <a:endParaRPr lang="en-US" sz="2800" dirty="0" smtClean="0"/>
          </a:p>
          <a:p>
            <a:r>
              <a:rPr lang="en-US" sz="2800" dirty="0" smtClean="0"/>
              <a:t>Evaluates training programs offered by  corporations, unions, religious organizations, and proprietary schools.</a:t>
            </a:r>
          </a:p>
          <a:p>
            <a:r>
              <a:rPr lang="en-US" sz="2800" dirty="0" smtClean="0"/>
              <a:t>Recommendations considered by 1500 colleges and universities</a:t>
            </a:r>
          </a:p>
          <a:p>
            <a:endParaRPr lang="en-US" dirty="0" smtClean="0"/>
          </a:p>
          <a:p>
            <a:pPr>
              <a:buNone/>
            </a:pPr>
            <a:r>
              <a:rPr lang="en-US" sz="2000" dirty="0" smtClean="0">
                <a:hlinkClick r:id="rId2"/>
              </a:rPr>
              <a:t>	http://www.nationalccrs.org/about/</a:t>
            </a:r>
            <a:endParaRPr lang="en-US" sz="2000" dirty="0" smtClean="0"/>
          </a:p>
          <a:p>
            <a:endParaRPr lang="en-US" sz="2800"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22</a:t>
            </a:fld>
            <a:endParaRPr lang="en-US"/>
          </a:p>
        </p:txBody>
      </p:sp>
      <p:sp>
        <p:nvSpPr>
          <p:cNvPr id="4" name="Title 3"/>
          <p:cNvSpPr>
            <a:spLocks noGrp="1"/>
          </p:cNvSpPr>
          <p:nvPr>
            <p:ph type="title"/>
          </p:nvPr>
        </p:nvSpPr>
        <p:spPr/>
        <p:txBody>
          <a:bodyPr/>
          <a:lstStyle/>
          <a:p>
            <a:r>
              <a:rPr lang="en-US" dirty="0" smtClean="0"/>
              <a:t>Non-college programs</a:t>
            </a:r>
            <a:endParaRPr lang="en-US" dirty="0"/>
          </a:p>
        </p:txBody>
      </p:sp>
    </p:spTree>
    <p:extLst>
      <p:ext uri="{BB962C8B-B14F-4D97-AF65-F5344CB8AC3E}">
        <p14:creationId xmlns:p14="http://schemas.microsoft.com/office/powerpoint/2010/main" val="2939216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05000" y="0"/>
            <a:ext cx="4343400" cy="1066800"/>
          </a:xfrm>
          <a:noFill/>
        </p:spPr>
        <p:txBody>
          <a:bodyPr/>
          <a:lstStyle/>
          <a:p>
            <a:r>
              <a:rPr lang="en-US" smtClean="0">
                <a:effectLst/>
              </a:rPr>
              <a:t>Challenge Exams</a:t>
            </a:r>
          </a:p>
        </p:txBody>
      </p:sp>
      <p:sp>
        <p:nvSpPr>
          <p:cNvPr id="22531" name="Rectangle 3"/>
          <p:cNvSpPr>
            <a:spLocks noGrp="1" noChangeArrowheads="1"/>
          </p:cNvSpPr>
          <p:nvPr>
            <p:ph idx="1"/>
          </p:nvPr>
        </p:nvSpPr>
        <p:spPr>
          <a:xfrm>
            <a:off x="1676400" y="1447800"/>
            <a:ext cx="6477000" cy="3733800"/>
          </a:xfrm>
        </p:spPr>
        <p:txBody>
          <a:bodyPr/>
          <a:lstStyle/>
          <a:p>
            <a:pPr>
              <a:lnSpc>
                <a:spcPct val="90000"/>
              </a:lnSpc>
            </a:pPr>
            <a:endParaRPr lang="en-US" dirty="0" smtClean="0"/>
          </a:p>
          <a:p>
            <a:pPr>
              <a:lnSpc>
                <a:spcPct val="90000"/>
              </a:lnSpc>
            </a:pPr>
            <a:r>
              <a:rPr lang="en-US" dirty="0" smtClean="0"/>
              <a:t>At discretion of institution</a:t>
            </a:r>
          </a:p>
          <a:p>
            <a:pPr>
              <a:lnSpc>
                <a:spcPct val="90000"/>
              </a:lnSpc>
              <a:buFontTx/>
              <a:buChar char="•"/>
            </a:pPr>
            <a:r>
              <a:rPr lang="en-US" dirty="0" smtClean="0"/>
              <a:t>Uses locally-developed tests/exams</a:t>
            </a:r>
          </a:p>
          <a:p>
            <a:pPr>
              <a:lnSpc>
                <a:spcPct val="90000"/>
              </a:lnSpc>
              <a:buFontTx/>
              <a:buChar char="•"/>
            </a:pPr>
            <a:r>
              <a:rPr lang="en-US" dirty="0" smtClean="0"/>
              <a:t>Comprehensive final exams</a:t>
            </a:r>
          </a:p>
          <a:p>
            <a:pPr marL="0" indent="0">
              <a:lnSpc>
                <a:spcPct val="90000"/>
              </a:lnSpc>
              <a:buNone/>
            </a:pPr>
            <a:r>
              <a:rPr lang="en-US" dirty="0"/>
              <a:t> </a:t>
            </a:r>
            <a:r>
              <a:rPr lang="en-US" dirty="0" smtClean="0"/>
              <a:t>   can be evaluated for use as</a:t>
            </a:r>
          </a:p>
          <a:p>
            <a:pPr marL="0" indent="0">
              <a:lnSpc>
                <a:spcPct val="90000"/>
              </a:lnSpc>
              <a:buNone/>
            </a:pPr>
            <a:r>
              <a:rPr lang="en-US" dirty="0"/>
              <a:t> </a:t>
            </a:r>
            <a:r>
              <a:rPr lang="en-US" dirty="0" smtClean="0"/>
              <a:t>   challenge exams</a:t>
            </a:r>
          </a:p>
          <a:p>
            <a:pPr marL="0" indent="0">
              <a:lnSpc>
                <a:spcPct val="90000"/>
              </a:lnSpc>
              <a:buNone/>
            </a:pPr>
            <a:endParaRPr lang="en-US" b="1" dirty="0" smtClean="0"/>
          </a:p>
          <a:p>
            <a:pPr>
              <a:lnSpc>
                <a:spcPct val="90000"/>
              </a:lnSpc>
              <a:buFontTx/>
              <a:buNone/>
            </a:pPr>
            <a:endParaRPr lang="en-US" sz="2000" dirty="0" smtClean="0"/>
          </a:p>
          <a:p>
            <a:pPr>
              <a:lnSpc>
                <a:spcPct val="90000"/>
              </a:lnSpc>
              <a:buFont typeface="Arial Unicode MS" pitchFamily="34" charset="-128"/>
              <a:buNone/>
            </a:pPr>
            <a:r>
              <a:rPr lang="en-US" sz="2400" dirty="0" smtClean="0"/>
              <a:t>	</a:t>
            </a:r>
          </a:p>
        </p:txBody>
      </p:sp>
      <p:sp>
        <p:nvSpPr>
          <p:cNvPr id="4" name="Slide Number Placeholder 3"/>
          <p:cNvSpPr>
            <a:spLocks noGrp="1"/>
          </p:cNvSpPr>
          <p:nvPr>
            <p:ph type="sldNum" sz="quarter" idx="10"/>
          </p:nvPr>
        </p:nvSpPr>
        <p:spPr/>
        <p:txBody>
          <a:bodyPr/>
          <a:lstStyle/>
          <a:p>
            <a:pPr>
              <a:defRPr/>
            </a:pPr>
            <a:fld id="{8941D373-D816-4406-9C2D-CD5FB8752780}" type="slidenum">
              <a:rPr lang="en-US" smtClean="0"/>
              <a:pPr>
                <a:defRPr/>
              </a:pPr>
              <a:t>23</a:t>
            </a:fld>
            <a:endParaRPr lang="en-US"/>
          </a:p>
        </p:txBody>
      </p:sp>
    </p:spTree>
    <p:extLst>
      <p:ext uri="{BB962C8B-B14F-4D97-AF65-F5344CB8AC3E}">
        <p14:creationId xmlns:p14="http://schemas.microsoft.com/office/powerpoint/2010/main" val="954413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0"/>
            <a:ext cx="6248400" cy="1066800"/>
          </a:xfrm>
          <a:noFill/>
        </p:spPr>
        <p:txBody>
          <a:bodyPr/>
          <a:lstStyle/>
          <a:p>
            <a:r>
              <a:rPr lang="en-US" sz="3600" smtClean="0">
                <a:effectLst/>
              </a:rPr>
              <a:t>Individualized Assessments</a:t>
            </a:r>
          </a:p>
        </p:txBody>
      </p:sp>
      <p:sp>
        <p:nvSpPr>
          <p:cNvPr id="24579" name="Rectangle 3"/>
          <p:cNvSpPr>
            <a:spLocks noGrp="1" noChangeArrowheads="1"/>
          </p:cNvSpPr>
          <p:nvPr>
            <p:ph idx="1"/>
          </p:nvPr>
        </p:nvSpPr>
        <p:spPr/>
        <p:txBody>
          <a:bodyPr/>
          <a:lstStyle/>
          <a:p>
            <a:pPr>
              <a:buFont typeface="Arial Unicode MS" pitchFamily="34" charset="-128"/>
              <a:buNone/>
            </a:pPr>
            <a:endParaRPr lang="en-US" b="1" dirty="0" smtClean="0"/>
          </a:p>
          <a:p>
            <a:pPr lvl="1"/>
            <a:r>
              <a:rPr lang="en-US" sz="3200" dirty="0" smtClean="0">
                <a:solidFill>
                  <a:srgbClr val="218583"/>
                </a:solidFill>
              </a:rPr>
              <a:t>Portfolio process</a:t>
            </a:r>
          </a:p>
          <a:p>
            <a:pPr lvl="1"/>
            <a:r>
              <a:rPr lang="en-US" sz="3200" dirty="0" smtClean="0">
                <a:solidFill>
                  <a:srgbClr val="218583"/>
                </a:solidFill>
              </a:rPr>
              <a:t>Demonstrations/performances</a:t>
            </a:r>
          </a:p>
          <a:p>
            <a:pPr lvl="1"/>
            <a:r>
              <a:rPr lang="en-US" sz="3200" i="1" dirty="0" smtClean="0">
                <a:solidFill>
                  <a:srgbClr val="218583"/>
                </a:solidFill>
              </a:rPr>
              <a:t>Prior Learning Portfolios: A Representative Collection</a:t>
            </a:r>
          </a:p>
          <a:p>
            <a:endParaRPr lang="en-US" dirty="0" smtClean="0"/>
          </a:p>
        </p:txBody>
      </p:sp>
      <p:sp>
        <p:nvSpPr>
          <p:cNvPr id="4" name="Slide Number Placeholder 3"/>
          <p:cNvSpPr>
            <a:spLocks noGrp="1"/>
          </p:cNvSpPr>
          <p:nvPr>
            <p:ph type="sldNum" sz="quarter" idx="10"/>
          </p:nvPr>
        </p:nvSpPr>
        <p:spPr/>
        <p:txBody>
          <a:bodyPr/>
          <a:lstStyle/>
          <a:p>
            <a:pPr>
              <a:defRPr/>
            </a:pPr>
            <a:fld id="{8941D373-D816-4406-9C2D-CD5FB8752780}" type="slidenum">
              <a:rPr lang="en-US" smtClean="0"/>
              <a:pPr>
                <a:defRPr/>
              </a:pPr>
              <a:t>24</a:t>
            </a:fld>
            <a:endParaRPr lang="en-US"/>
          </a:p>
        </p:txBody>
      </p:sp>
    </p:spTree>
    <p:extLst>
      <p:ext uri="{BB962C8B-B14F-4D97-AF65-F5344CB8AC3E}">
        <p14:creationId xmlns:p14="http://schemas.microsoft.com/office/powerpoint/2010/main" val="1108018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normAutofit/>
          </a:bodyPr>
          <a:lstStyle/>
          <a:p>
            <a:r>
              <a:rPr lang="en-US" sz="3600" b="1" dirty="0" smtClean="0"/>
              <a:t>Individualized Assessment</a:t>
            </a:r>
            <a:endParaRPr lang="en-US" sz="3600" b="1" dirty="0"/>
          </a:p>
        </p:txBody>
      </p:sp>
      <p:sp>
        <p:nvSpPr>
          <p:cNvPr id="3" name="Content Placeholder 2"/>
          <p:cNvSpPr>
            <a:spLocks noGrp="1"/>
          </p:cNvSpPr>
          <p:nvPr>
            <p:ph idx="1"/>
          </p:nvPr>
        </p:nvSpPr>
        <p:spPr>
          <a:xfrm>
            <a:off x="1043492" y="2057400"/>
            <a:ext cx="6777317" cy="3775229"/>
          </a:xfrm>
        </p:spPr>
        <p:txBody>
          <a:bodyPr>
            <a:normAutofit fontScale="55000" lnSpcReduction="20000"/>
          </a:bodyPr>
          <a:lstStyle/>
          <a:p>
            <a:r>
              <a:rPr lang="en-US" b="1" dirty="0" smtClean="0"/>
              <a:t>Learning Portfolio: Most common individual approach to demonstrating college-level learning</a:t>
            </a:r>
            <a:br>
              <a:rPr lang="en-US" b="1" dirty="0" smtClean="0"/>
            </a:br>
            <a:endParaRPr lang="en-US" b="1" dirty="0" smtClean="0"/>
          </a:p>
          <a:p>
            <a:r>
              <a:rPr lang="en-US" b="1" dirty="0" smtClean="0"/>
              <a:t>Other methods: Simulations or demonstrations, formal presentations, performance demonstration and faculty interviews</a:t>
            </a:r>
            <a:br>
              <a:rPr lang="en-US" b="1" dirty="0" smtClean="0"/>
            </a:br>
            <a:endParaRPr lang="en-US" b="1" dirty="0" smtClean="0"/>
          </a:p>
          <a:p>
            <a:r>
              <a:rPr lang="en-US" b="1" dirty="0" smtClean="0"/>
              <a:t>Course-match approach most often used, with growing use of discipline or competency-based approach to documentation and evaluation of learning portfolios for college credit</a:t>
            </a:r>
            <a:br>
              <a:rPr lang="en-US" b="1" dirty="0" smtClean="0"/>
            </a:br>
            <a:endParaRPr lang="en-US" b="1" dirty="0" smtClean="0"/>
          </a:p>
          <a:p>
            <a:r>
              <a:rPr lang="en-US" b="1" dirty="0" smtClean="0"/>
              <a:t>Discipline </a:t>
            </a:r>
            <a:r>
              <a:rPr lang="en-US" b="1" dirty="0"/>
              <a:t>specific faculty </a:t>
            </a:r>
            <a:r>
              <a:rPr lang="en-US" b="1" dirty="0" smtClean="0"/>
              <a:t>critical </a:t>
            </a:r>
            <a:r>
              <a:rPr lang="en-US" b="1" dirty="0"/>
              <a:t>to </a:t>
            </a:r>
            <a:r>
              <a:rPr lang="en-US" b="1" dirty="0" smtClean="0"/>
              <a:t/>
            </a:r>
            <a:br>
              <a:rPr lang="en-US" b="1" dirty="0" smtClean="0"/>
            </a:br>
            <a:r>
              <a:rPr lang="en-US" b="1" dirty="0" smtClean="0"/>
              <a:t>portfolio </a:t>
            </a:r>
            <a:r>
              <a:rPr lang="en-US" b="1" dirty="0"/>
              <a:t>and other individualized </a:t>
            </a:r>
            <a:r>
              <a:rPr lang="en-US" b="1" dirty="0" smtClean="0"/>
              <a:t/>
            </a:r>
            <a:br>
              <a:rPr lang="en-US" b="1" dirty="0" smtClean="0"/>
            </a:br>
            <a:r>
              <a:rPr lang="en-US" b="1" dirty="0" smtClean="0"/>
              <a:t>assessments</a:t>
            </a:r>
            <a:endParaRPr lang="en-US" b="1" dirty="0"/>
          </a:p>
          <a:p>
            <a:pPr marL="68580" indent="0">
              <a:buNone/>
            </a:pPr>
            <a:endParaRPr lang="en-US" dirty="0"/>
          </a:p>
          <a:p>
            <a:endParaRPr lang="en-US" dirty="0" smtClean="0"/>
          </a:p>
        </p:txBody>
      </p:sp>
      <p:sp>
        <p:nvSpPr>
          <p:cNvPr id="4" name="Slide Number Placeholder 3"/>
          <p:cNvSpPr>
            <a:spLocks noGrp="1"/>
          </p:cNvSpPr>
          <p:nvPr>
            <p:ph type="sldNum" sz="quarter" idx="4294967295"/>
          </p:nvPr>
        </p:nvSpPr>
        <p:spPr>
          <a:xfrm>
            <a:off x="4649096" y="224491"/>
            <a:ext cx="1332156" cy="365125"/>
          </a:xfrm>
          <a:prstGeom prst="rect">
            <a:avLst/>
          </a:prstGeom>
        </p:spPr>
        <p:txBody>
          <a:bodyPr/>
          <a:lstStyle/>
          <a:p>
            <a:fld id="{1E65F5E9-7E90-4CAF-BBC1-7F4F1ACCF861}" type="slidenum">
              <a:rPr lang="en-US" smtClean="0"/>
              <a:t>25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876800"/>
            <a:ext cx="1951973" cy="1295400"/>
          </a:xfrm>
          <a:prstGeom prst="rect">
            <a:avLst/>
          </a:prstGeom>
        </p:spPr>
      </p:pic>
    </p:spTree>
    <p:extLst>
      <p:ext uri="{BB962C8B-B14F-4D97-AF65-F5344CB8AC3E}">
        <p14:creationId xmlns:p14="http://schemas.microsoft.com/office/powerpoint/2010/main" val="2640639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a:bodyPr>
          <a:lstStyle/>
          <a:p>
            <a:r>
              <a:rPr lang="en-US" sz="3600" b="1" dirty="0" smtClean="0"/>
              <a:t>Portfolio Assessment</a:t>
            </a:r>
            <a:endParaRPr lang="en-US" sz="3600" b="1" dirty="0"/>
          </a:p>
        </p:txBody>
      </p:sp>
      <p:sp>
        <p:nvSpPr>
          <p:cNvPr id="3" name="Content Placeholder 2"/>
          <p:cNvSpPr>
            <a:spLocks noGrp="1"/>
          </p:cNvSpPr>
          <p:nvPr>
            <p:ph idx="1"/>
          </p:nvPr>
        </p:nvSpPr>
        <p:spPr>
          <a:xfrm>
            <a:off x="1043492" y="1828800"/>
            <a:ext cx="6777317" cy="4003829"/>
          </a:xfrm>
        </p:spPr>
        <p:txBody>
          <a:bodyPr>
            <a:normAutofit fontScale="55000" lnSpcReduction="20000"/>
          </a:bodyPr>
          <a:lstStyle/>
          <a:p>
            <a:pPr marL="68580" indent="0">
              <a:buNone/>
            </a:pPr>
            <a:r>
              <a:rPr lang="en-US" sz="4000" b="1" dirty="0" smtClean="0">
                <a:solidFill>
                  <a:srgbClr val="CC0000"/>
                </a:solidFill>
              </a:rPr>
              <a:t>What is a portfolio?</a:t>
            </a:r>
          </a:p>
          <a:p>
            <a:r>
              <a:rPr lang="en-US" b="1" dirty="0">
                <a:solidFill>
                  <a:schemeClr val="tx1"/>
                </a:solidFill>
              </a:rPr>
              <a:t>F</a:t>
            </a:r>
            <a:r>
              <a:rPr lang="en-US" b="1" dirty="0" smtClean="0">
                <a:solidFill>
                  <a:schemeClr val="tx1"/>
                </a:solidFill>
              </a:rPr>
              <a:t>ormal communication prepared  and presented by student and presented to college as part of petition requesting credit or recognition for learning outside college classroom </a:t>
            </a:r>
            <a:br>
              <a:rPr lang="en-US" b="1" dirty="0" smtClean="0">
                <a:solidFill>
                  <a:schemeClr val="tx1"/>
                </a:solidFill>
              </a:rPr>
            </a:br>
            <a:endParaRPr lang="en-US" b="1" dirty="0" smtClean="0">
              <a:solidFill>
                <a:schemeClr val="tx1"/>
              </a:solidFill>
            </a:endParaRPr>
          </a:p>
          <a:p>
            <a:r>
              <a:rPr lang="en-US" b="1" dirty="0">
                <a:solidFill>
                  <a:schemeClr val="tx1"/>
                </a:solidFill>
              </a:rPr>
              <a:t>M</a:t>
            </a:r>
            <a:r>
              <a:rPr lang="en-US" b="1" dirty="0" smtClean="0">
                <a:solidFill>
                  <a:schemeClr val="tx1"/>
                </a:solidFill>
              </a:rPr>
              <a:t>ust make case for credit by identifying learning clearly and succinctly – usually through learning narrative </a:t>
            </a:r>
            <a:br>
              <a:rPr lang="en-US" b="1" dirty="0" smtClean="0">
                <a:solidFill>
                  <a:schemeClr val="tx1"/>
                </a:solidFill>
              </a:rPr>
            </a:br>
            <a:endParaRPr lang="en-US" b="1" dirty="0" smtClean="0">
              <a:solidFill>
                <a:schemeClr val="tx1"/>
              </a:solidFill>
            </a:endParaRPr>
          </a:p>
          <a:p>
            <a:r>
              <a:rPr lang="en-US" b="1" dirty="0">
                <a:solidFill>
                  <a:schemeClr val="tx1"/>
                </a:solidFill>
              </a:rPr>
              <a:t>P</a:t>
            </a:r>
            <a:r>
              <a:rPr lang="en-US" b="1" dirty="0" smtClean="0">
                <a:solidFill>
                  <a:schemeClr val="tx1"/>
                </a:solidFill>
              </a:rPr>
              <a:t>rovides sufficient supporting information and documentation so that faculty can use it as basis for evaluation</a:t>
            </a:r>
            <a:r>
              <a:rPr lang="en-US" b="1" dirty="0"/>
              <a:t>	</a:t>
            </a:r>
            <a:endParaRPr lang="en-US" b="1" dirty="0" smtClean="0"/>
          </a:p>
          <a:p>
            <a:endParaRPr lang="en-US" b="1" dirty="0" smtClean="0"/>
          </a:p>
          <a:p>
            <a:pPr marL="68580" indent="0">
              <a:buNone/>
            </a:pPr>
            <a:r>
              <a:rPr lang="en-US" b="1" dirty="0" smtClean="0">
                <a:solidFill>
                  <a:srgbClr val="CC0000"/>
                </a:solidFill>
              </a:rPr>
              <a:t>Portfolio course or non-credit workshop usually used</a:t>
            </a:r>
          </a:p>
          <a:p>
            <a:pPr marL="68580" indent="0">
              <a:buNone/>
            </a:pPr>
            <a:r>
              <a:rPr lang="en-US" b="1" dirty="0" smtClean="0">
                <a:solidFill>
                  <a:srgbClr val="CC0000"/>
                </a:solidFill>
              </a:rPr>
              <a:t>to help students prepare portfolio/s</a:t>
            </a:r>
          </a:p>
        </p:txBody>
      </p:sp>
      <p:sp>
        <p:nvSpPr>
          <p:cNvPr id="4" name="Slide Number Placeholder 3"/>
          <p:cNvSpPr>
            <a:spLocks noGrp="1"/>
          </p:cNvSpPr>
          <p:nvPr>
            <p:ph type="sldNum" sz="quarter" idx="4294967295"/>
          </p:nvPr>
        </p:nvSpPr>
        <p:spPr>
          <a:xfrm>
            <a:off x="4649096" y="224491"/>
            <a:ext cx="1332156" cy="365125"/>
          </a:xfrm>
          <a:prstGeom prst="rect">
            <a:avLst/>
          </a:prstGeom>
        </p:spPr>
        <p:txBody>
          <a:bodyPr/>
          <a:lstStyle/>
          <a:p>
            <a:fld id="{1E65F5E9-7E90-4CAF-BBC1-7F4F1ACCF861}" type="slidenum">
              <a:rPr lang="en-US" smtClean="0"/>
              <a:t>26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572000"/>
            <a:ext cx="18383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249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Think about adult students you know who might be good candidates for portfolio.</a:t>
            </a:r>
          </a:p>
          <a:p>
            <a:endParaRPr lang="en-US" dirty="0"/>
          </a:p>
          <a:p>
            <a:r>
              <a:rPr lang="en-US" dirty="0" smtClean="0"/>
              <a:t>What makes them good candidates?</a:t>
            </a: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27</a:t>
            </a:fld>
            <a:endParaRPr lang="en-US" dirty="0"/>
          </a:p>
        </p:txBody>
      </p:sp>
      <p:sp>
        <p:nvSpPr>
          <p:cNvPr id="4" name="Title 3"/>
          <p:cNvSpPr>
            <a:spLocks noGrp="1"/>
          </p:cNvSpPr>
          <p:nvPr>
            <p:ph type="title"/>
          </p:nvPr>
        </p:nvSpPr>
        <p:spPr/>
        <p:txBody>
          <a:bodyPr/>
          <a:lstStyle/>
          <a:p>
            <a:r>
              <a:rPr lang="en-US" dirty="0" smtClean="0"/>
              <a:t>Meet the Students!</a:t>
            </a:r>
            <a:endParaRPr lang="en-US" dirty="0"/>
          </a:p>
        </p:txBody>
      </p:sp>
    </p:spTree>
    <p:extLst>
      <p:ext uri="{BB962C8B-B14F-4D97-AF65-F5344CB8AC3E}">
        <p14:creationId xmlns:p14="http://schemas.microsoft.com/office/powerpoint/2010/main" val="3758115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550" y="1254034"/>
            <a:ext cx="7010400" cy="4308566"/>
          </a:xfrm>
        </p:spPr>
        <p:txBody>
          <a:bodyPr/>
          <a:lstStyle/>
          <a:p>
            <a:pPr marL="457200" indent="-457200">
              <a:spcBef>
                <a:spcPts val="600"/>
              </a:spcBef>
              <a:spcAft>
                <a:spcPts val="1200"/>
              </a:spcAft>
              <a:buClr>
                <a:schemeClr val="accent3">
                  <a:lumMod val="50000"/>
                </a:schemeClr>
              </a:buClr>
              <a:buNone/>
              <a:defRPr/>
            </a:pPr>
            <a:r>
              <a:rPr lang="en-US" b="1" dirty="0" smtClean="0"/>
              <a:t>CAEL Research:</a:t>
            </a:r>
          </a:p>
          <a:p>
            <a:pPr marL="457200" indent="-457200">
              <a:spcBef>
                <a:spcPts val="600"/>
              </a:spcBef>
              <a:spcAft>
                <a:spcPts val="1200"/>
              </a:spcAft>
              <a:buClr>
                <a:schemeClr val="accent3">
                  <a:lumMod val="50000"/>
                </a:schemeClr>
              </a:buClr>
              <a:buNone/>
              <a:defRPr/>
            </a:pPr>
            <a:r>
              <a:rPr lang="en-US" i="1" dirty="0" smtClean="0"/>
              <a:t>Fueling the Race to Postsecondary Success:  A 48-Institution Study of PLA and Adult Student Outcomes</a:t>
            </a:r>
          </a:p>
          <a:p>
            <a:pPr marL="457200" indent="-457200" algn="ctr">
              <a:spcBef>
                <a:spcPts val="600"/>
              </a:spcBef>
              <a:spcAft>
                <a:spcPts val="1200"/>
              </a:spcAft>
              <a:buClr>
                <a:schemeClr val="accent3">
                  <a:lumMod val="50000"/>
                </a:schemeClr>
              </a:buClr>
              <a:buNone/>
              <a:defRPr/>
            </a:pPr>
            <a:r>
              <a:rPr lang="en-US" sz="2800" i="1" dirty="0" smtClean="0"/>
              <a:t>2010</a:t>
            </a:r>
          </a:p>
          <a:p>
            <a:pPr marL="457200" indent="-457200">
              <a:spcBef>
                <a:spcPts val="600"/>
              </a:spcBef>
              <a:spcAft>
                <a:spcPts val="1200"/>
              </a:spcAft>
              <a:buClr>
                <a:schemeClr val="accent3">
                  <a:lumMod val="50000"/>
                </a:schemeClr>
              </a:buClr>
              <a:buFont typeface="Arial" pitchFamily="34" charset="0"/>
              <a:buChar char="•"/>
              <a:defRPr/>
            </a:pPr>
            <a:r>
              <a:rPr lang="en-US" dirty="0" smtClean="0">
                <a:latin typeface="Arial" pitchFamily="34" charset="0"/>
                <a:cs typeface="Arial" pitchFamily="34" charset="0"/>
              </a:rPr>
              <a:t>N=62,475 adult students</a:t>
            </a:r>
          </a:p>
          <a:p>
            <a:pPr marL="457200" indent="-457200">
              <a:spcBef>
                <a:spcPts val="600"/>
              </a:spcBef>
              <a:spcAft>
                <a:spcPts val="1200"/>
              </a:spcAft>
              <a:buClr>
                <a:schemeClr val="accent3">
                  <a:lumMod val="50000"/>
                </a:schemeClr>
              </a:buClr>
              <a:buFont typeface="Arial" pitchFamily="34" charset="0"/>
              <a:buChar char="•"/>
              <a:defRPr/>
            </a:pPr>
            <a:r>
              <a:rPr lang="en-US" dirty="0" smtClean="0">
                <a:latin typeface="Arial" pitchFamily="34" charset="0"/>
                <a:cs typeface="Arial" pitchFamily="34" charset="0"/>
              </a:rPr>
              <a:t>PLA usage and academic outcomes</a:t>
            </a: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28</a:t>
            </a:fld>
            <a:endParaRPr lang="en-US"/>
          </a:p>
        </p:txBody>
      </p:sp>
      <p:sp>
        <p:nvSpPr>
          <p:cNvPr id="4" name="Title 3"/>
          <p:cNvSpPr>
            <a:spLocks noGrp="1"/>
          </p:cNvSpPr>
          <p:nvPr>
            <p:ph type="title"/>
          </p:nvPr>
        </p:nvSpPr>
        <p:spPr/>
        <p:txBody>
          <a:bodyPr/>
          <a:lstStyle/>
          <a:p>
            <a:r>
              <a:rPr lang="en-US" dirty="0" smtClean="0"/>
              <a:t>What Is the Value of PLA?</a:t>
            </a:r>
            <a:endParaRPr lang="en-US" dirty="0"/>
          </a:p>
        </p:txBody>
      </p:sp>
    </p:spTree>
    <p:extLst>
      <p:ext uri="{BB962C8B-B14F-4D97-AF65-F5344CB8AC3E}">
        <p14:creationId xmlns:p14="http://schemas.microsoft.com/office/powerpoint/2010/main" val="3939418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3200" smtClean="0"/>
              <a:t>Who Participated</a:t>
            </a:r>
          </a:p>
        </p:txBody>
      </p:sp>
      <p:sp>
        <p:nvSpPr>
          <p:cNvPr id="40963" name="Rectangle 3"/>
          <p:cNvSpPr>
            <a:spLocks noGrp="1" noChangeArrowheads="1"/>
          </p:cNvSpPr>
          <p:nvPr>
            <p:ph type="body" idx="1"/>
          </p:nvPr>
        </p:nvSpPr>
        <p:spPr/>
        <p:txBody>
          <a:bodyPr/>
          <a:lstStyle/>
          <a:p>
            <a:pPr eaLnBrk="1" hangingPunct="1">
              <a:buFont typeface="Wingdings" pitchFamily="2" charset="2"/>
              <a:buNone/>
            </a:pPr>
            <a:r>
              <a:rPr lang="en-US" smtClean="0"/>
              <a:t>Postsecondary institutions that: </a:t>
            </a:r>
          </a:p>
          <a:p>
            <a:pPr eaLnBrk="1" hangingPunct="1">
              <a:buFont typeface="Wingdings" pitchFamily="2" charset="2"/>
              <a:buNone/>
            </a:pPr>
            <a:endParaRPr lang="en-US" smtClean="0"/>
          </a:p>
          <a:p>
            <a:pPr lvl="1" eaLnBrk="1" hangingPunct="1"/>
            <a:r>
              <a:rPr lang="en-US" sz="3200" smtClean="0"/>
              <a:t>serve many adult learners</a:t>
            </a:r>
          </a:p>
          <a:p>
            <a:pPr lvl="1" eaLnBrk="1" hangingPunct="1"/>
            <a:r>
              <a:rPr lang="en-US" sz="3200" smtClean="0"/>
              <a:t>offered PLA credit earning options between 2001 and 2008</a:t>
            </a:r>
          </a:p>
        </p:txBody>
      </p:sp>
      <p:sp>
        <p:nvSpPr>
          <p:cNvPr id="40964" name="Slide Number Placeholder 3"/>
          <p:cNvSpPr>
            <a:spLocks noGrp="1"/>
          </p:cNvSpPr>
          <p:nvPr>
            <p:ph type="sldNum" sz="quarter" idx="10"/>
          </p:nvPr>
        </p:nvSpPr>
        <p:spPr>
          <a:noFill/>
        </p:spPr>
        <p:txBody>
          <a:bodyPr/>
          <a:lstStyle/>
          <a:p>
            <a:fld id="{50A0CB01-6EC6-4EEC-A664-0645BC3A8EE0}" type="slidenum">
              <a:rPr lang="en-US" smtClean="0"/>
              <a:pPr/>
              <a:t>29</a:t>
            </a:fld>
            <a:endParaRPr lang="en-US" smtClean="0"/>
          </a:p>
        </p:txBody>
      </p:sp>
    </p:spTree>
    <p:extLst>
      <p:ext uri="{BB962C8B-B14F-4D97-AF65-F5344CB8AC3E}">
        <p14:creationId xmlns:p14="http://schemas.microsoft.com/office/powerpoint/2010/main" val="1664766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295400" y="76200"/>
            <a:ext cx="5105400" cy="685800"/>
          </a:xfrm>
        </p:spPr>
        <p:txBody>
          <a:bodyPr>
            <a:normAutofit fontScale="90000"/>
          </a:bodyPr>
          <a:lstStyle/>
          <a:p>
            <a:pPr eaLnBrk="1" hangingPunct="1">
              <a:defRPr/>
            </a:pPr>
            <a:r>
              <a:rPr lang="en-US" dirty="0" smtClean="0">
                <a:effectLst/>
                <a:cs typeface="Times New Roman" pitchFamily="18" charset="0"/>
              </a:rPr>
              <a:t>What Is CAEL?</a:t>
            </a:r>
          </a:p>
        </p:txBody>
      </p:sp>
      <p:sp>
        <p:nvSpPr>
          <p:cNvPr id="19459" name="Rectangle 3"/>
          <p:cNvSpPr>
            <a:spLocks noGrp="1" noChangeArrowheads="1"/>
          </p:cNvSpPr>
          <p:nvPr>
            <p:ph idx="1"/>
          </p:nvPr>
        </p:nvSpPr>
        <p:spPr>
          <a:xfrm>
            <a:off x="1143000" y="1136469"/>
            <a:ext cx="7391400" cy="4730931"/>
          </a:xfrm>
        </p:spPr>
        <p:txBody>
          <a:bodyPr/>
          <a:lstStyle/>
          <a:p>
            <a:pPr eaLnBrk="1" hangingPunct="1">
              <a:lnSpc>
                <a:spcPct val="90000"/>
              </a:lnSpc>
            </a:pPr>
            <a:endParaRPr lang="en-US" sz="2400" b="1" dirty="0" smtClean="0">
              <a:solidFill>
                <a:schemeClr val="tx1"/>
              </a:solidFill>
            </a:endParaRPr>
          </a:p>
          <a:p>
            <a:pPr marL="0" indent="0" eaLnBrk="1" hangingPunct="1">
              <a:lnSpc>
                <a:spcPct val="90000"/>
              </a:lnSpc>
              <a:buNone/>
            </a:pPr>
            <a:endParaRPr lang="en-US" sz="2800" b="1" dirty="0" smtClean="0"/>
          </a:p>
          <a:p>
            <a:pPr eaLnBrk="1" hangingPunct="1">
              <a:lnSpc>
                <a:spcPct val="90000"/>
              </a:lnSpc>
            </a:pPr>
            <a:r>
              <a:rPr lang="en-US" sz="2800" dirty="0" smtClean="0"/>
              <a:t>A 501(c)3 non-profit, international organization with nearly 40 years of experience</a:t>
            </a:r>
          </a:p>
          <a:p>
            <a:pPr eaLnBrk="1" hangingPunct="1">
              <a:lnSpc>
                <a:spcPct val="90000"/>
              </a:lnSpc>
              <a:buFont typeface="Arial" charset="0"/>
              <a:buChar char="•"/>
            </a:pPr>
            <a:endParaRPr lang="en-US" sz="2800" dirty="0" smtClean="0"/>
          </a:p>
          <a:p>
            <a:pPr marL="0" indent="0" algn="ctr" eaLnBrk="1" hangingPunct="1">
              <a:lnSpc>
                <a:spcPct val="75000"/>
              </a:lnSpc>
              <a:buNone/>
            </a:pPr>
            <a:r>
              <a:rPr lang="en-US" sz="2800" b="1" dirty="0" smtClean="0">
                <a:solidFill>
                  <a:srgbClr val="FF0000"/>
                </a:solidFill>
              </a:rPr>
              <a:t>Dedicated to removing barriers to adult learning</a:t>
            </a:r>
          </a:p>
        </p:txBody>
      </p:sp>
      <p:sp>
        <p:nvSpPr>
          <p:cNvPr id="4" name="Slide Number Placeholder 3"/>
          <p:cNvSpPr>
            <a:spLocks noGrp="1"/>
          </p:cNvSpPr>
          <p:nvPr>
            <p:ph type="sldNum" sz="quarter" idx="10"/>
          </p:nvPr>
        </p:nvSpPr>
        <p:spPr/>
        <p:txBody>
          <a:bodyPr/>
          <a:lstStyle/>
          <a:p>
            <a:pPr>
              <a:defRPr/>
            </a:pPr>
            <a:fld id="{AD585CF8-5150-40A9-8FE1-0B8DB21EBB24}" type="slidenum">
              <a:rPr lang="en-US" smtClean="0"/>
              <a:pPr>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3200" dirty="0" smtClean="0"/>
              <a:t>The 48 Institutions</a:t>
            </a:r>
          </a:p>
        </p:txBody>
      </p:sp>
      <p:sp>
        <p:nvSpPr>
          <p:cNvPr id="41987" name="Rectangle 3"/>
          <p:cNvSpPr>
            <a:spLocks noGrp="1" noChangeArrowheads="1"/>
          </p:cNvSpPr>
          <p:nvPr>
            <p:ph type="body" idx="1"/>
          </p:nvPr>
        </p:nvSpPr>
        <p:spPr>
          <a:xfrm>
            <a:off x="1290638" y="1228725"/>
            <a:ext cx="7010400" cy="3733800"/>
          </a:xfrm>
        </p:spPr>
        <p:txBody>
          <a:bodyPr/>
          <a:lstStyle/>
          <a:p>
            <a:pPr eaLnBrk="1" hangingPunct="1">
              <a:lnSpc>
                <a:spcPct val="90000"/>
              </a:lnSpc>
            </a:pPr>
            <a:r>
              <a:rPr lang="en-US" smtClean="0">
                <a:solidFill>
                  <a:schemeClr val="tx1"/>
                </a:solidFill>
              </a:rPr>
              <a:t>41 four-year, 7 two-year</a:t>
            </a:r>
          </a:p>
          <a:p>
            <a:pPr eaLnBrk="1" hangingPunct="1">
              <a:lnSpc>
                <a:spcPct val="90000"/>
              </a:lnSpc>
            </a:pPr>
            <a:r>
              <a:rPr lang="en-US" smtClean="0">
                <a:solidFill>
                  <a:schemeClr val="tx1"/>
                </a:solidFill>
              </a:rPr>
              <a:t>22 public, 24 private not-for-profit, 2 private for-profit</a:t>
            </a:r>
          </a:p>
          <a:p>
            <a:pPr eaLnBrk="1" hangingPunct="1">
              <a:lnSpc>
                <a:spcPct val="90000"/>
              </a:lnSpc>
            </a:pPr>
            <a:r>
              <a:rPr lang="en-US" smtClean="0">
                <a:solidFill>
                  <a:schemeClr val="tx1"/>
                </a:solidFill>
              </a:rPr>
              <a:t>Range in size from under 1,000 students to more than 20,000</a:t>
            </a:r>
          </a:p>
          <a:p>
            <a:pPr eaLnBrk="1" hangingPunct="1">
              <a:lnSpc>
                <a:spcPct val="90000"/>
              </a:lnSpc>
            </a:pPr>
            <a:r>
              <a:rPr lang="en-US" smtClean="0">
                <a:solidFill>
                  <a:schemeClr val="tx1"/>
                </a:solidFill>
              </a:rPr>
              <a:t>From all regions in the US, with heaviest representation from Mid East, Great Lakes, Plains and Southeast </a:t>
            </a:r>
          </a:p>
          <a:p>
            <a:pPr eaLnBrk="1" hangingPunct="1">
              <a:lnSpc>
                <a:spcPct val="90000"/>
              </a:lnSpc>
            </a:pPr>
            <a:r>
              <a:rPr lang="en-US" smtClean="0">
                <a:solidFill>
                  <a:schemeClr val="tx1"/>
                </a:solidFill>
              </a:rPr>
              <a:t>46 US institutions, 2 Canadian</a:t>
            </a:r>
          </a:p>
        </p:txBody>
      </p:sp>
      <p:sp>
        <p:nvSpPr>
          <p:cNvPr id="41988" name="Slide Number Placeholder 3"/>
          <p:cNvSpPr>
            <a:spLocks noGrp="1"/>
          </p:cNvSpPr>
          <p:nvPr>
            <p:ph type="sldNum" sz="quarter" idx="10"/>
          </p:nvPr>
        </p:nvSpPr>
        <p:spPr>
          <a:noFill/>
        </p:spPr>
        <p:txBody>
          <a:bodyPr/>
          <a:lstStyle/>
          <a:p>
            <a:fld id="{83AD83BD-90AD-4219-9AA4-291AE48D1F10}" type="slidenum">
              <a:rPr lang="en-US" smtClean="0"/>
              <a:pPr/>
              <a:t>30</a:t>
            </a:fld>
            <a:endParaRPr lang="en-US" smtClean="0"/>
          </a:p>
        </p:txBody>
      </p:sp>
    </p:spTree>
    <p:extLst>
      <p:ext uri="{BB962C8B-B14F-4D97-AF65-F5344CB8AC3E}">
        <p14:creationId xmlns:p14="http://schemas.microsoft.com/office/powerpoint/2010/main" val="3951545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187669" y="0"/>
            <a:ext cx="6972081" cy="1114097"/>
          </a:xfrm>
          <a:noFill/>
        </p:spPr>
        <p:txBody>
          <a:bodyPr/>
          <a:lstStyle/>
          <a:p>
            <a:r>
              <a:rPr lang="en-US" dirty="0" smtClean="0">
                <a:effectLst/>
              </a:rPr>
              <a:t>Graduation and Completion</a:t>
            </a:r>
            <a:br>
              <a:rPr lang="en-US" dirty="0" smtClean="0">
                <a:effectLst/>
              </a:rPr>
            </a:br>
            <a:endParaRPr lang="en-US" sz="2000" i="1" dirty="0" smtClean="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1295400"/>
            <a:ext cx="7301753" cy="4425950"/>
          </a:xfrm>
          <a:prstGeom prst="rect">
            <a:avLst/>
          </a:prstGeom>
        </p:spPr>
      </p:pic>
      <p:sp>
        <p:nvSpPr>
          <p:cNvPr id="5" name="Slide Number Placeholder 4"/>
          <p:cNvSpPr>
            <a:spLocks noGrp="1"/>
          </p:cNvSpPr>
          <p:nvPr>
            <p:ph type="sldNum" sz="quarter" idx="10"/>
          </p:nvPr>
        </p:nvSpPr>
        <p:spPr/>
        <p:txBody>
          <a:bodyPr/>
          <a:lstStyle/>
          <a:p>
            <a:pPr>
              <a:defRPr/>
            </a:pPr>
            <a:fld id="{AD585CF8-5150-40A9-8FE1-0B8DB21EBB24}"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550" y="1509823"/>
            <a:ext cx="7010400" cy="4052777"/>
          </a:xfrm>
        </p:spPr>
        <p:txBody>
          <a:bodyPr/>
          <a:lstStyle/>
          <a:p>
            <a:pPr>
              <a:buNone/>
            </a:pPr>
            <a:r>
              <a:rPr lang="en-US" sz="2400" b="1" dirty="0" smtClean="0"/>
              <a:t>PLA students in this study had better graduation rates than non-PLA students:</a:t>
            </a:r>
          </a:p>
          <a:p>
            <a:r>
              <a:rPr lang="en-US" sz="2400" dirty="0" smtClean="0"/>
              <a:t>regardless of institutional size, level (two-year or four-year) or control (private for-profit, non-profit, or public)</a:t>
            </a:r>
          </a:p>
          <a:p>
            <a:r>
              <a:rPr lang="en-US" sz="2400" dirty="0" smtClean="0"/>
              <a:t>regardless of the individual student’s academic ability or grade point average</a:t>
            </a:r>
          </a:p>
          <a:p>
            <a:r>
              <a:rPr lang="en-US" sz="2400" dirty="0" smtClean="0"/>
              <a:t>regardless of the individual student’s age, gender, or race/ethnicity</a:t>
            </a:r>
          </a:p>
          <a:p>
            <a:r>
              <a:rPr lang="en-US" sz="2400" dirty="0" smtClean="0"/>
              <a:t>regardless of whether or not the individual student receives financial aid </a:t>
            </a:r>
          </a:p>
          <a:p>
            <a:endParaRPr lang="en-US" sz="2400"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32</a:t>
            </a:fld>
            <a:endParaRPr lang="en-US"/>
          </a:p>
        </p:txBody>
      </p:sp>
      <p:sp>
        <p:nvSpPr>
          <p:cNvPr id="4" name="Title 3"/>
          <p:cNvSpPr>
            <a:spLocks noGrp="1"/>
          </p:cNvSpPr>
          <p:nvPr>
            <p:ph type="title"/>
          </p:nvPr>
        </p:nvSpPr>
        <p:spPr>
          <a:xfrm>
            <a:off x="1225550" y="157173"/>
            <a:ext cx="6934200" cy="863553"/>
          </a:xfrm>
        </p:spPr>
        <p:txBody>
          <a:bodyPr/>
          <a:lstStyle/>
          <a:p>
            <a:r>
              <a:rPr lang="en-US" sz="3200" dirty="0" smtClean="0"/>
              <a:t>Summary of </a:t>
            </a:r>
            <a:br>
              <a:rPr lang="en-US" sz="3200" dirty="0" smtClean="0"/>
            </a:br>
            <a:r>
              <a:rPr lang="en-US" sz="3200" dirty="0" smtClean="0"/>
              <a:t>Graduation Findings</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rPr>
              <a:t>Persistence</a:t>
            </a:r>
            <a:endParaRPr lang="en-US" dirty="0">
              <a:effectLst/>
            </a:endParaRPr>
          </a:p>
        </p:txBody>
      </p:sp>
      <p:pic>
        <p:nvPicPr>
          <p:cNvPr id="4" name="Content Placeholder 4" descr="Picture 1.PNG"/>
          <p:cNvPicPr>
            <a:picLocks noGrp="1" noChangeAspect="1"/>
          </p:cNvPicPr>
          <p:nvPr>
            <p:ph idx="1"/>
          </p:nvPr>
        </p:nvPicPr>
        <p:blipFill>
          <a:blip r:embed="rId2" cstate="print"/>
          <a:stretch>
            <a:fillRect/>
          </a:stretch>
        </p:blipFill>
        <p:spPr>
          <a:xfrm>
            <a:off x="957130" y="1550894"/>
            <a:ext cx="7657952" cy="4473388"/>
          </a:xfrm>
        </p:spPr>
      </p:pic>
      <p:sp>
        <p:nvSpPr>
          <p:cNvPr id="5" name="Slide Number Placeholder 4"/>
          <p:cNvSpPr>
            <a:spLocks noGrp="1"/>
          </p:cNvSpPr>
          <p:nvPr>
            <p:ph type="sldNum" sz="quarter" idx="10"/>
          </p:nvPr>
        </p:nvSpPr>
        <p:spPr/>
        <p:txBody>
          <a:bodyPr/>
          <a:lstStyle/>
          <a:p>
            <a:pPr>
              <a:defRPr/>
            </a:pPr>
            <a:fld id="{AD585CF8-5150-40A9-8FE1-0B8DB21EBB24}" type="slidenum">
              <a:rPr lang="en-US" smtClean="0"/>
              <a:pPr>
                <a:defRPr/>
              </a:pPr>
              <a:t>33</a:t>
            </a:fld>
            <a:endParaRPr lang="en-US"/>
          </a:p>
        </p:txBody>
      </p:sp>
    </p:spTree>
    <p:extLst>
      <p:ext uri="{BB962C8B-B14F-4D97-AF65-F5344CB8AC3E}">
        <p14:creationId xmlns:p14="http://schemas.microsoft.com/office/powerpoint/2010/main" val="551870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550" y="1360967"/>
            <a:ext cx="7010400" cy="4201633"/>
          </a:xfrm>
        </p:spPr>
        <p:txBody>
          <a:bodyPr/>
          <a:lstStyle/>
          <a:p>
            <a:pPr>
              <a:buNone/>
            </a:pPr>
            <a:r>
              <a:rPr lang="en-US" b="1" dirty="0" smtClean="0"/>
              <a:t>PLA students have higher rates of persistence compared with non-PLA students.</a:t>
            </a:r>
          </a:p>
          <a:p>
            <a:r>
              <a:rPr lang="en-US" dirty="0" smtClean="0"/>
              <a:t>In terms of credit accumulation/progress towards the degree</a:t>
            </a:r>
          </a:p>
          <a:p>
            <a:r>
              <a:rPr lang="en-US" dirty="0" smtClean="0"/>
              <a:t>In terms of number of years of credit-earning</a:t>
            </a:r>
          </a:p>
          <a:p>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34</a:t>
            </a:fld>
            <a:endParaRPr lang="en-US"/>
          </a:p>
        </p:txBody>
      </p:sp>
      <p:sp>
        <p:nvSpPr>
          <p:cNvPr id="4" name="Title 3"/>
          <p:cNvSpPr>
            <a:spLocks noGrp="1"/>
          </p:cNvSpPr>
          <p:nvPr>
            <p:ph type="title"/>
          </p:nvPr>
        </p:nvSpPr>
        <p:spPr/>
        <p:txBody>
          <a:bodyPr/>
          <a:lstStyle/>
          <a:p>
            <a:r>
              <a:rPr lang="en-US" sz="3200" b="1" dirty="0" smtClean="0"/>
              <a:t>Summary of Persistence Findings</a:t>
            </a:r>
            <a:endParaRPr lang="en-US" sz="3200" b="1" dirty="0"/>
          </a:p>
        </p:txBody>
      </p:sp>
    </p:spTree>
    <p:extLst>
      <p:ext uri="{BB962C8B-B14F-4D97-AF65-F5344CB8AC3E}">
        <p14:creationId xmlns:p14="http://schemas.microsoft.com/office/powerpoint/2010/main" val="2547862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PLA students earned either a bachelor’s or an associate’s degree in a shorter periods of time compared with non-PLA students.</a:t>
            </a:r>
          </a:p>
          <a:p>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35</a:t>
            </a:fld>
            <a:endParaRPr lang="en-US"/>
          </a:p>
        </p:txBody>
      </p:sp>
      <p:sp>
        <p:nvSpPr>
          <p:cNvPr id="4" name="Title 3"/>
          <p:cNvSpPr>
            <a:spLocks noGrp="1"/>
          </p:cNvSpPr>
          <p:nvPr>
            <p:ph type="title"/>
          </p:nvPr>
        </p:nvSpPr>
        <p:spPr>
          <a:xfrm>
            <a:off x="1225550" y="0"/>
            <a:ext cx="6934200" cy="1223973"/>
          </a:xfrm>
        </p:spPr>
        <p:txBody>
          <a:bodyPr/>
          <a:lstStyle/>
          <a:p>
            <a:r>
              <a:rPr lang="en-US" sz="3200" b="1" dirty="0" smtClean="0"/>
              <a:t>Summary of Time to Degree Findings</a:t>
            </a:r>
            <a:endParaRPr lang="en-US" sz="32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buNone/>
            </a:pPr>
            <a:endParaRPr lang="en-US" dirty="0"/>
          </a:p>
          <a:p>
            <a:pPr marL="0" indent="0" algn="ctr">
              <a:buNone/>
            </a:pPr>
            <a:r>
              <a:rPr lang="en-US" dirty="0" smtClean="0"/>
              <a:t>What do regional accreditors say?</a:t>
            </a: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36</a:t>
            </a:fld>
            <a:endParaRPr lang="en-US" dirty="0"/>
          </a:p>
        </p:txBody>
      </p:sp>
      <p:sp>
        <p:nvSpPr>
          <p:cNvPr id="4" name="Title 3"/>
          <p:cNvSpPr>
            <a:spLocks noGrp="1"/>
          </p:cNvSpPr>
          <p:nvPr>
            <p:ph type="title"/>
          </p:nvPr>
        </p:nvSpPr>
        <p:spPr/>
        <p:txBody>
          <a:bodyPr/>
          <a:lstStyle/>
          <a:p>
            <a:r>
              <a:rPr lang="en-US" dirty="0" smtClean="0"/>
              <a:t>Prior Learning Assessment</a:t>
            </a:r>
            <a:endParaRPr lang="en-US" dirty="0"/>
          </a:p>
        </p:txBody>
      </p:sp>
    </p:spTree>
    <p:extLst>
      <p:ext uri="{BB962C8B-B14F-4D97-AF65-F5344CB8AC3E}">
        <p14:creationId xmlns:p14="http://schemas.microsoft.com/office/powerpoint/2010/main" val="1913595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3259" y="1459346"/>
            <a:ext cx="7010400" cy="4287982"/>
          </a:xfrm>
        </p:spPr>
        <p:txBody>
          <a:bodyPr/>
          <a:lstStyle/>
          <a:p>
            <a:pPr>
              <a:buNone/>
            </a:pPr>
            <a:r>
              <a:rPr lang="en-US" sz="1600" b="1" dirty="0" smtClean="0"/>
              <a:t>Some Policies Related to Prior Learning Assessment (2012)</a:t>
            </a:r>
          </a:p>
          <a:p>
            <a:r>
              <a:rPr lang="en-US" sz="1600" dirty="0" smtClean="0"/>
              <a:t>The institution evaluates all the credit that it transcripts, including what it awards for experiential learning or other forms of prior Learning</a:t>
            </a:r>
          </a:p>
          <a:p>
            <a:r>
              <a:rPr lang="en-US" sz="1600" dirty="0" smtClean="0"/>
              <a:t>The institution makes readily available to students and the general public clear and complete information including:</a:t>
            </a:r>
          </a:p>
          <a:p>
            <a:pPr lvl="1"/>
            <a:r>
              <a:rPr lang="en-US" sz="1600" dirty="0" smtClean="0"/>
              <a:t>d. policies on acceptance of transfer credit, including how credit is applied to degree requirements. (Except for courses articulated through transfer policies or institutional agreements, the institution makes no promises to prospective students regarding the acceptance of credit awarded by examination, credit for prior learning, or credit transfer until an evaluation has been conducted.)</a:t>
            </a:r>
          </a:p>
          <a:p>
            <a:r>
              <a:rPr lang="en-US" sz="1600" dirty="0" smtClean="0"/>
              <a:t>The institution has a clear policy on the maximum allowable credit for prior learning as a reasonable proportion of the credits required to complete the student’s program.  Credit awarded for prior learning is documented, evaluated, and appropriate for the level of degree awarded. (Note that this requirement does not apply to courses transferred from other institutions.)</a:t>
            </a:r>
          </a:p>
          <a:p>
            <a:pPr>
              <a:buNone/>
            </a:pPr>
            <a:r>
              <a:rPr lang="en-US" sz="1600" dirty="0" smtClean="0"/>
              <a:t> </a:t>
            </a:r>
          </a:p>
          <a:p>
            <a:endParaRPr lang="en-US" sz="1800" dirty="0" smtClean="0"/>
          </a:p>
          <a:p>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37</a:t>
            </a:fld>
            <a:endParaRPr lang="en-US"/>
          </a:p>
        </p:txBody>
      </p:sp>
      <p:sp>
        <p:nvSpPr>
          <p:cNvPr id="4" name="Title 3"/>
          <p:cNvSpPr>
            <a:spLocks noGrp="1"/>
          </p:cNvSpPr>
          <p:nvPr>
            <p:ph type="title"/>
          </p:nvPr>
        </p:nvSpPr>
        <p:spPr/>
        <p:txBody>
          <a:bodyPr/>
          <a:lstStyle/>
          <a:p>
            <a:r>
              <a:rPr lang="en-US" sz="2800" b="1" dirty="0" smtClean="0"/>
              <a:t>North Central Association of Colleges and Schools –  HLC</a:t>
            </a:r>
            <a:endParaRPr lang="en-US" sz="2800" dirty="0"/>
          </a:p>
        </p:txBody>
      </p:sp>
    </p:spTree>
    <p:extLst>
      <p:ext uri="{BB962C8B-B14F-4D97-AF65-F5344CB8AC3E}">
        <p14:creationId xmlns:p14="http://schemas.microsoft.com/office/powerpoint/2010/main" val="2975319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981200" y="304800"/>
            <a:ext cx="3352800" cy="1066800"/>
          </a:xfrm>
          <a:noFill/>
        </p:spPr>
        <p:txBody>
          <a:bodyPr/>
          <a:lstStyle/>
          <a:p>
            <a:r>
              <a:rPr lang="en-US" smtClean="0">
                <a:effectLst/>
              </a:rPr>
              <a:t>Principle #1</a:t>
            </a:r>
            <a:br>
              <a:rPr lang="en-US" smtClean="0">
                <a:effectLst/>
              </a:rPr>
            </a:br>
            <a:endParaRPr lang="en-US" smtClean="0">
              <a:effectLst/>
            </a:endParaRPr>
          </a:p>
        </p:txBody>
      </p:sp>
      <p:sp>
        <p:nvSpPr>
          <p:cNvPr id="26627" name="Rectangle 3"/>
          <p:cNvSpPr>
            <a:spLocks noGrp="1" noChangeArrowheads="1"/>
          </p:cNvSpPr>
          <p:nvPr>
            <p:ph type="body" idx="4294967295"/>
          </p:nvPr>
        </p:nvSpPr>
        <p:spPr>
          <a:xfrm>
            <a:off x="1600200" y="1524000"/>
            <a:ext cx="6629400" cy="3733800"/>
          </a:xfrm>
        </p:spPr>
        <p:txBody>
          <a:bodyPr/>
          <a:lstStyle/>
          <a:p>
            <a:pPr algn="ctr">
              <a:buFont typeface="Arial Unicode MS" pitchFamily="34" charset="-128"/>
              <a:buNone/>
            </a:pPr>
            <a:r>
              <a:rPr lang="en-US" sz="3600" b="1" smtClean="0"/>
              <a:t>Credit or its equivalent</a:t>
            </a:r>
          </a:p>
          <a:p>
            <a:pPr algn="ctr">
              <a:buFont typeface="Arial Unicode MS" pitchFamily="34" charset="-128"/>
              <a:buNone/>
            </a:pPr>
            <a:r>
              <a:rPr lang="en-US" sz="3600" b="1" smtClean="0"/>
              <a:t>should be awarded</a:t>
            </a:r>
          </a:p>
          <a:p>
            <a:pPr algn="ctr">
              <a:buFont typeface="Arial Unicode MS" pitchFamily="34" charset="-128"/>
              <a:buNone/>
            </a:pPr>
            <a:r>
              <a:rPr lang="en-US" sz="3600" b="1" smtClean="0"/>
              <a:t>only for learning,</a:t>
            </a:r>
          </a:p>
          <a:p>
            <a:pPr algn="ctr">
              <a:buFont typeface="Arial Unicode MS" pitchFamily="34" charset="-128"/>
              <a:buNone/>
            </a:pPr>
            <a:r>
              <a:rPr lang="en-US" sz="3600" b="1" smtClean="0"/>
              <a:t>and not for experience.</a:t>
            </a:r>
          </a:p>
          <a:p>
            <a:pPr lvl="1">
              <a:buFontTx/>
              <a:buNone/>
            </a:pPr>
            <a:r>
              <a:rPr lang="en-US" smtClean="0"/>
              <a:t>	</a:t>
            </a:r>
            <a:r>
              <a:rPr lang="en-US" b="1" smtClean="0"/>
              <a:t>	</a:t>
            </a:r>
          </a:p>
        </p:txBody>
      </p:sp>
      <p:sp>
        <p:nvSpPr>
          <p:cNvPr id="4" name="Slide Number Placeholder 3"/>
          <p:cNvSpPr>
            <a:spLocks noGrp="1"/>
          </p:cNvSpPr>
          <p:nvPr>
            <p:ph type="sldNum" sz="quarter" idx="10"/>
          </p:nvPr>
        </p:nvSpPr>
        <p:spPr/>
        <p:txBody>
          <a:bodyPr/>
          <a:lstStyle/>
          <a:p>
            <a:pPr>
              <a:defRPr/>
            </a:pPr>
            <a:fld id="{2DE0F509-F54D-4316-8716-5905482CF403}" type="slidenum">
              <a:rPr lang="en-US" smtClean="0"/>
              <a:pPr>
                <a:defRPr/>
              </a:pPr>
              <a:t>38</a:t>
            </a:fld>
            <a:endParaRPr lang="en-US"/>
          </a:p>
        </p:txBody>
      </p:sp>
    </p:spTree>
    <p:extLst>
      <p:ext uri="{BB962C8B-B14F-4D97-AF65-F5344CB8AC3E}">
        <p14:creationId xmlns:p14="http://schemas.microsoft.com/office/powerpoint/2010/main" val="1127871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209800" y="457200"/>
            <a:ext cx="6934200" cy="685800"/>
          </a:xfrm>
          <a:noFill/>
        </p:spPr>
        <p:txBody>
          <a:bodyPr/>
          <a:lstStyle/>
          <a:p>
            <a:r>
              <a:rPr lang="en-US" smtClean="0">
                <a:effectLst/>
              </a:rPr>
              <a:t>Principle #2</a:t>
            </a:r>
            <a:r>
              <a:rPr lang="en-US" sz="3600" smtClean="0">
                <a:effectLst/>
              </a:rPr>
              <a:t/>
            </a:r>
            <a:br>
              <a:rPr lang="en-US" sz="3600" smtClean="0">
                <a:effectLst/>
              </a:rPr>
            </a:br>
            <a:endParaRPr lang="en-US" sz="3600" smtClean="0">
              <a:effectLst/>
            </a:endParaRPr>
          </a:p>
        </p:txBody>
      </p:sp>
      <p:sp>
        <p:nvSpPr>
          <p:cNvPr id="27651" name="Rectangle 3"/>
          <p:cNvSpPr>
            <a:spLocks noGrp="1" noChangeArrowheads="1"/>
          </p:cNvSpPr>
          <p:nvPr>
            <p:ph type="body" idx="4294967295"/>
          </p:nvPr>
        </p:nvSpPr>
        <p:spPr>
          <a:xfrm>
            <a:off x="1295400" y="1447800"/>
            <a:ext cx="7239000" cy="3733800"/>
          </a:xfrm>
        </p:spPr>
        <p:txBody>
          <a:bodyPr/>
          <a:lstStyle/>
          <a:p>
            <a:pPr algn="ctr">
              <a:lnSpc>
                <a:spcPct val="90000"/>
              </a:lnSpc>
              <a:buFont typeface="Arial Unicode MS" pitchFamily="34" charset="-128"/>
              <a:buNone/>
            </a:pPr>
            <a:r>
              <a:rPr lang="en-US" sz="3600" b="1" smtClean="0"/>
              <a:t>Assessment should be based</a:t>
            </a:r>
          </a:p>
          <a:p>
            <a:pPr algn="ctr">
              <a:lnSpc>
                <a:spcPct val="90000"/>
              </a:lnSpc>
              <a:buFont typeface="Arial Unicode MS" pitchFamily="34" charset="-128"/>
              <a:buNone/>
            </a:pPr>
            <a:r>
              <a:rPr lang="en-US" sz="3600" b="1" smtClean="0"/>
              <a:t>on standards and criteria</a:t>
            </a:r>
          </a:p>
          <a:p>
            <a:pPr algn="ctr">
              <a:lnSpc>
                <a:spcPct val="90000"/>
              </a:lnSpc>
              <a:buFont typeface="Arial Unicode MS" pitchFamily="34" charset="-128"/>
              <a:buNone/>
            </a:pPr>
            <a:r>
              <a:rPr lang="en-US" sz="3600" b="1" smtClean="0"/>
              <a:t>for the level of acceptable learning</a:t>
            </a:r>
          </a:p>
          <a:p>
            <a:pPr algn="ctr">
              <a:lnSpc>
                <a:spcPct val="90000"/>
              </a:lnSpc>
              <a:buFont typeface="Arial Unicode MS" pitchFamily="34" charset="-128"/>
              <a:buNone/>
            </a:pPr>
            <a:r>
              <a:rPr lang="en-US" sz="3600" b="1" smtClean="0"/>
              <a:t>that are both agreed upon</a:t>
            </a:r>
          </a:p>
          <a:p>
            <a:pPr algn="ctr">
              <a:lnSpc>
                <a:spcPct val="90000"/>
              </a:lnSpc>
              <a:buFont typeface="Arial Unicode MS" pitchFamily="34" charset="-128"/>
              <a:buNone/>
            </a:pPr>
            <a:r>
              <a:rPr lang="en-US" sz="3600" b="1" smtClean="0"/>
              <a:t>and made public.</a:t>
            </a:r>
          </a:p>
          <a:p>
            <a:pPr lvl="1">
              <a:lnSpc>
                <a:spcPct val="90000"/>
              </a:lnSpc>
              <a:buFontTx/>
              <a:buNone/>
            </a:pPr>
            <a:r>
              <a:rPr lang="en-US" smtClean="0"/>
              <a:t>	</a:t>
            </a:r>
            <a:r>
              <a:rPr lang="en-US" b="1" smtClean="0"/>
              <a:t>	</a:t>
            </a:r>
          </a:p>
        </p:txBody>
      </p:sp>
      <p:sp>
        <p:nvSpPr>
          <p:cNvPr id="4" name="Slide Number Placeholder 3"/>
          <p:cNvSpPr>
            <a:spLocks noGrp="1"/>
          </p:cNvSpPr>
          <p:nvPr>
            <p:ph type="sldNum" sz="quarter" idx="10"/>
          </p:nvPr>
        </p:nvSpPr>
        <p:spPr/>
        <p:txBody>
          <a:bodyPr/>
          <a:lstStyle/>
          <a:p>
            <a:pPr>
              <a:defRPr/>
            </a:pPr>
            <a:fld id="{2DE0F509-F54D-4316-8716-5905482CF403}" type="slidenum">
              <a:rPr lang="en-US" smtClean="0"/>
              <a:pPr>
                <a:defRPr/>
              </a:pPr>
              <a:t>39</a:t>
            </a:fld>
            <a:endParaRPr lang="en-US"/>
          </a:p>
        </p:txBody>
      </p:sp>
    </p:spTree>
    <p:extLst>
      <p:ext uri="{BB962C8B-B14F-4D97-AF65-F5344CB8AC3E}">
        <p14:creationId xmlns:p14="http://schemas.microsoft.com/office/powerpoint/2010/main" val="2667769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550" y="1339913"/>
            <a:ext cx="7010400" cy="4222687"/>
          </a:xfrm>
        </p:spPr>
        <p:txBody>
          <a:bodyPr/>
          <a:lstStyle/>
          <a:p>
            <a:pPr>
              <a:buNone/>
            </a:pPr>
            <a:r>
              <a:rPr lang="en-US" dirty="0" smtClean="0"/>
              <a:t>	</a:t>
            </a:r>
          </a:p>
          <a:p>
            <a:pPr algn="ctr">
              <a:buNone/>
            </a:pPr>
            <a:r>
              <a:rPr lang="en-US" dirty="0" smtClean="0"/>
              <a:t>	</a:t>
            </a:r>
            <a:r>
              <a:rPr lang="en-US" b="1" dirty="0" smtClean="0"/>
              <a:t>Meaningful Learning, Credentials, and Work for Every Adult</a:t>
            </a:r>
          </a:p>
          <a:p>
            <a:pPr>
              <a:buNone/>
            </a:pPr>
            <a:endParaRPr lang="en-US" b="1" dirty="0" smtClean="0"/>
          </a:p>
          <a:p>
            <a:pPr>
              <a:buNone/>
            </a:pPr>
            <a:endParaRPr lang="en-US" b="1" dirty="0" smtClean="0"/>
          </a:p>
          <a:p>
            <a:pPr algn="ctr">
              <a:buNone/>
            </a:pPr>
            <a:r>
              <a:rPr lang="en-US" sz="2800" dirty="0" smtClean="0"/>
              <a:t>	CAEL links learning and work – for nearly 40 years</a:t>
            </a:r>
          </a:p>
          <a:p>
            <a:endParaRPr lang="en-US" dirty="0"/>
          </a:p>
        </p:txBody>
      </p:sp>
      <p:sp>
        <p:nvSpPr>
          <p:cNvPr id="3" name="Title 2"/>
          <p:cNvSpPr>
            <a:spLocks noGrp="1"/>
          </p:cNvSpPr>
          <p:nvPr>
            <p:ph type="title"/>
          </p:nvPr>
        </p:nvSpPr>
        <p:spPr/>
        <p:txBody>
          <a:bodyPr/>
          <a:lstStyle/>
          <a:p>
            <a:r>
              <a:rPr lang="en-US" dirty="0" smtClean="0"/>
              <a:t>CAEL’s Overarching Goal:</a:t>
            </a:r>
            <a:endParaRPr lang="en-US" dirty="0"/>
          </a:p>
        </p:txBody>
      </p:sp>
      <p:sp>
        <p:nvSpPr>
          <p:cNvPr id="4" name="Slide Number Placeholder 3"/>
          <p:cNvSpPr>
            <a:spLocks noGrp="1"/>
          </p:cNvSpPr>
          <p:nvPr>
            <p:ph type="sldNum" sz="quarter" idx="10"/>
          </p:nvPr>
        </p:nvSpPr>
        <p:spPr/>
        <p:txBody>
          <a:bodyPr/>
          <a:lstStyle/>
          <a:p>
            <a:pPr>
              <a:defRPr/>
            </a:pPr>
            <a:fld id="{AD585CF8-5150-40A9-8FE1-0B8DB21EBB24}" type="slidenum">
              <a:rPr lang="en-US" smtClean="0"/>
              <a:pPr>
                <a:defRPr/>
              </a:pPr>
              <a:t>4</a:t>
            </a:fld>
            <a:endParaRPr lang="en-US"/>
          </a:p>
        </p:txBody>
      </p:sp>
    </p:spTree>
    <p:extLst>
      <p:ext uri="{BB962C8B-B14F-4D97-AF65-F5344CB8AC3E}">
        <p14:creationId xmlns:p14="http://schemas.microsoft.com/office/powerpoint/2010/main" val="7760160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209800" y="0"/>
            <a:ext cx="6934200" cy="1066800"/>
          </a:xfrm>
          <a:noFill/>
        </p:spPr>
        <p:txBody>
          <a:bodyPr/>
          <a:lstStyle/>
          <a:p>
            <a:r>
              <a:rPr lang="en-US" smtClean="0">
                <a:effectLst/>
              </a:rPr>
              <a:t>Principle #3</a:t>
            </a:r>
          </a:p>
        </p:txBody>
      </p:sp>
      <p:sp>
        <p:nvSpPr>
          <p:cNvPr id="28675" name="Rectangle 3"/>
          <p:cNvSpPr>
            <a:spLocks noGrp="1" noChangeArrowheads="1"/>
          </p:cNvSpPr>
          <p:nvPr>
            <p:ph type="body" idx="4294967295"/>
          </p:nvPr>
        </p:nvSpPr>
        <p:spPr>
          <a:xfrm>
            <a:off x="1371600" y="1600200"/>
            <a:ext cx="7010400" cy="3733800"/>
          </a:xfrm>
        </p:spPr>
        <p:txBody>
          <a:bodyPr/>
          <a:lstStyle/>
          <a:p>
            <a:pPr algn="ctr">
              <a:lnSpc>
                <a:spcPct val="90000"/>
              </a:lnSpc>
              <a:buFont typeface="Arial Unicode MS" pitchFamily="34" charset="-128"/>
              <a:buNone/>
            </a:pPr>
            <a:r>
              <a:rPr lang="en-US" sz="3600" b="1" smtClean="0"/>
              <a:t>Assessment should be treated</a:t>
            </a:r>
          </a:p>
          <a:p>
            <a:pPr algn="ctr">
              <a:lnSpc>
                <a:spcPct val="90000"/>
              </a:lnSpc>
              <a:buFont typeface="Arial Unicode MS" pitchFamily="34" charset="-128"/>
              <a:buNone/>
            </a:pPr>
            <a:r>
              <a:rPr lang="en-US" sz="3600" b="1" smtClean="0"/>
              <a:t>as an integral part of learning,</a:t>
            </a:r>
          </a:p>
          <a:p>
            <a:pPr algn="ctr">
              <a:lnSpc>
                <a:spcPct val="90000"/>
              </a:lnSpc>
              <a:buFont typeface="Arial Unicode MS" pitchFamily="34" charset="-128"/>
              <a:buNone/>
            </a:pPr>
            <a:r>
              <a:rPr lang="en-US" sz="3600" b="1" smtClean="0"/>
              <a:t>not separate from it,</a:t>
            </a:r>
          </a:p>
          <a:p>
            <a:pPr algn="ctr">
              <a:lnSpc>
                <a:spcPct val="90000"/>
              </a:lnSpc>
              <a:buFont typeface="Arial Unicode MS" pitchFamily="34" charset="-128"/>
              <a:buNone/>
            </a:pPr>
            <a:r>
              <a:rPr lang="en-US" sz="3600" b="1" smtClean="0"/>
              <a:t>and should be based on an understanding of learning processes.</a:t>
            </a:r>
          </a:p>
        </p:txBody>
      </p:sp>
      <p:sp>
        <p:nvSpPr>
          <p:cNvPr id="4" name="Slide Number Placeholder 3"/>
          <p:cNvSpPr>
            <a:spLocks noGrp="1"/>
          </p:cNvSpPr>
          <p:nvPr>
            <p:ph type="sldNum" sz="quarter" idx="10"/>
          </p:nvPr>
        </p:nvSpPr>
        <p:spPr/>
        <p:txBody>
          <a:bodyPr/>
          <a:lstStyle/>
          <a:p>
            <a:pPr>
              <a:defRPr/>
            </a:pPr>
            <a:fld id="{2DE0F509-F54D-4316-8716-5905482CF403}" type="slidenum">
              <a:rPr lang="en-US" smtClean="0"/>
              <a:pPr>
                <a:defRPr/>
              </a:pPr>
              <a:t>40</a:t>
            </a:fld>
            <a:endParaRPr lang="en-US"/>
          </a:p>
        </p:txBody>
      </p:sp>
    </p:spTree>
    <p:extLst>
      <p:ext uri="{BB962C8B-B14F-4D97-AF65-F5344CB8AC3E}">
        <p14:creationId xmlns:p14="http://schemas.microsoft.com/office/powerpoint/2010/main" val="5344614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209800" y="0"/>
            <a:ext cx="6934200" cy="1066800"/>
          </a:xfrm>
          <a:noFill/>
        </p:spPr>
        <p:txBody>
          <a:bodyPr/>
          <a:lstStyle/>
          <a:p>
            <a:r>
              <a:rPr lang="en-US" smtClean="0">
                <a:effectLst/>
              </a:rPr>
              <a:t>Principle #4</a:t>
            </a:r>
          </a:p>
        </p:txBody>
      </p:sp>
      <p:sp>
        <p:nvSpPr>
          <p:cNvPr id="29699" name="Rectangle 3"/>
          <p:cNvSpPr>
            <a:spLocks noGrp="1" noChangeArrowheads="1"/>
          </p:cNvSpPr>
          <p:nvPr>
            <p:ph type="body" idx="4294967295"/>
          </p:nvPr>
        </p:nvSpPr>
        <p:spPr>
          <a:xfrm>
            <a:off x="1676400" y="1371600"/>
            <a:ext cx="6705600" cy="4419600"/>
          </a:xfrm>
        </p:spPr>
        <p:txBody>
          <a:bodyPr/>
          <a:lstStyle/>
          <a:p>
            <a:pPr algn="ctr">
              <a:spcBef>
                <a:spcPct val="0"/>
              </a:spcBef>
              <a:buFont typeface="Arial Unicode MS" pitchFamily="34" charset="-128"/>
              <a:buNone/>
            </a:pPr>
            <a:r>
              <a:rPr lang="en-US" sz="3600" b="1" smtClean="0"/>
              <a:t>The determination of credit awards and competence levels must be made by appropriate subject matter and academic or credentialing experts.</a:t>
            </a:r>
          </a:p>
        </p:txBody>
      </p:sp>
      <p:sp>
        <p:nvSpPr>
          <p:cNvPr id="4" name="Slide Number Placeholder 3"/>
          <p:cNvSpPr>
            <a:spLocks noGrp="1"/>
          </p:cNvSpPr>
          <p:nvPr>
            <p:ph type="sldNum" sz="quarter" idx="10"/>
          </p:nvPr>
        </p:nvSpPr>
        <p:spPr/>
        <p:txBody>
          <a:bodyPr/>
          <a:lstStyle/>
          <a:p>
            <a:pPr>
              <a:defRPr/>
            </a:pPr>
            <a:fld id="{2DE0F509-F54D-4316-8716-5905482CF403}" type="slidenum">
              <a:rPr lang="en-US" smtClean="0"/>
              <a:pPr>
                <a:defRPr/>
              </a:pPr>
              <a:t>41</a:t>
            </a:fld>
            <a:endParaRPr lang="en-US"/>
          </a:p>
        </p:txBody>
      </p:sp>
    </p:spTree>
    <p:extLst>
      <p:ext uri="{BB962C8B-B14F-4D97-AF65-F5344CB8AC3E}">
        <p14:creationId xmlns:p14="http://schemas.microsoft.com/office/powerpoint/2010/main" val="1281974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2209800" y="0"/>
            <a:ext cx="6934200" cy="1066800"/>
          </a:xfrm>
          <a:noFill/>
        </p:spPr>
        <p:txBody>
          <a:bodyPr/>
          <a:lstStyle/>
          <a:p>
            <a:r>
              <a:rPr lang="en-US" smtClean="0">
                <a:effectLst/>
              </a:rPr>
              <a:t>Principle #5</a:t>
            </a:r>
          </a:p>
        </p:txBody>
      </p:sp>
      <p:sp>
        <p:nvSpPr>
          <p:cNvPr id="30723" name="Rectangle 3"/>
          <p:cNvSpPr>
            <a:spLocks noGrp="1" noChangeArrowheads="1"/>
          </p:cNvSpPr>
          <p:nvPr>
            <p:ph type="body" idx="4294967295"/>
          </p:nvPr>
        </p:nvSpPr>
        <p:spPr>
          <a:xfrm>
            <a:off x="1371600" y="1752600"/>
            <a:ext cx="7010400" cy="3733800"/>
          </a:xfrm>
        </p:spPr>
        <p:txBody>
          <a:bodyPr/>
          <a:lstStyle/>
          <a:p>
            <a:pPr lvl="1" algn="ctr">
              <a:lnSpc>
                <a:spcPts val="4300"/>
              </a:lnSpc>
              <a:spcBef>
                <a:spcPct val="0"/>
              </a:spcBef>
              <a:buFontTx/>
              <a:buNone/>
            </a:pPr>
            <a:r>
              <a:rPr lang="en-US" sz="3600" b="1" dirty="0" smtClean="0"/>
              <a:t>Credit or other credentialing</a:t>
            </a:r>
          </a:p>
          <a:p>
            <a:pPr lvl="1" algn="ctr">
              <a:lnSpc>
                <a:spcPts val="4300"/>
              </a:lnSpc>
              <a:spcBef>
                <a:spcPct val="0"/>
              </a:spcBef>
              <a:buFontTx/>
              <a:buNone/>
            </a:pPr>
            <a:r>
              <a:rPr lang="en-US" sz="3600" b="1" dirty="0" smtClean="0"/>
              <a:t>should be appropriate to the context in which it is awarded and accepted.</a:t>
            </a:r>
            <a:endParaRPr lang="en-US" b="1" dirty="0" smtClean="0"/>
          </a:p>
        </p:txBody>
      </p:sp>
      <p:sp>
        <p:nvSpPr>
          <p:cNvPr id="4" name="Slide Number Placeholder 3"/>
          <p:cNvSpPr>
            <a:spLocks noGrp="1"/>
          </p:cNvSpPr>
          <p:nvPr>
            <p:ph type="sldNum" sz="quarter" idx="10"/>
          </p:nvPr>
        </p:nvSpPr>
        <p:spPr/>
        <p:txBody>
          <a:bodyPr/>
          <a:lstStyle/>
          <a:p>
            <a:pPr>
              <a:defRPr/>
            </a:pPr>
            <a:fld id="{2DE0F509-F54D-4316-8716-5905482CF403}" type="slidenum">
              <a:rPr lang="en-US" smtClean="0"/>
              <a:pPr>
                <a:defRPr/>
              </a:pPr>
              <a:t>42</a:t>
            </a:fld>
            <a:endParaRPr lang="en-US"/>
          </a:p>
        </p:txBody>
      </p:sp>
    </p:spTree>
    <p:extLst>
      <p:ext uri="{BB962C8B-B14F-4D97-AF65-F5344CB8AC3E}">
        <p14:creationId xmlns:p14="http://schemas.microsoft.com/office/powerpoint/2010/main" val="1188613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209800" y="0"/>
            <a:ext cx="6934200" cy="1066800"/>
          </a:xfrm>
          <a:noFill/>
        </p:spPr>
        <p:txBody>
          <a:bodyPr/>
          <a:lstStyle/>
          <a:p>
            <a:r>
              <a:rPr lang="en-US" smtClean="0">
                <a:effectLst/>
              </a:rPr>
              <a:t>Principle #6</a:t>
            </a:r>
          </a:p>
        </p:txBody>
      </p:sp>
      <p:sp>
        <p:nvSpPr>
          <p:cNvPr id="31747" name="Rectangle 3"/>
          <p:cNvSpPr>
            <a:spLocks noGrp="1" noChangeArrowheads="1"/>
          </p:cNvSpPr>
          <p:nvPr>
            <p:ph type="body" idx="4294967295"/>
          </p:nvPr>
        </p:nvSpPr>
        <p:spPr>
          <a:xfrm>
            <a:off x="1447800" y="1752600"/>
            <a:ext cx="7010400" cy="3733800"/>
          </a:xfrm>
        </p:spPr>
        <p:txBody>
          <a:bodyPr/>
          <a:lstStyle/>
          <a:p>
            <a:pPr algn="ctr">
              <a:spcBef>
                <a:spcPct val="0"/>
              </a:spcBef>
              <a:buFont typeface="Arial Unicode MS" pitchFamily="34" charset="-128"/>
              <a:buNone/>
            </a:pPr>
            <a:r>
              <a:rPr lang="en-US" sz="3600" b="1" smtClean="0"/>
              <a:t>If awards are for credit,</a:t>
            </a:r>
          </a:p>
          <a:p>
            <a:pPr algn="ctr">
              <a:spcBef>
                <a:spcPct val="0"/>
              </a:spcBef>
              <a:buFont typeface="Arial Unicode MS" pitchFamily="34" charset="-128"/>
              <a:buNone/>
            </a:pPr>
            <a:r>
              <a:rPr lang="en-US" sz="3600" b="1" smtClean="0"/>
              <a:t>transcript entries should clearly describe what learning is being recognized and should be monitored to avoid giving credit</a:t>
            </a:r>
          </a:p>
          <a:p>
            <a:pPr algn="ctr">
              <a:spcBef>
                <a:spcPct val="0"/>
              </a:spcBef>
              <a:buFont typeface="Arial Unicode MS" pitchFamily="34" charset="-128"/>
              <a:buNone/>
            </a:pPr>
            <a:r>
              <a:rPr lang="en-US" sz="3600" b="1" smtClean="0"/>
              <a:t>twice for the same learning. </a:t>
            </a:r>
          </a:p>
        </p:txBody>
      </p:sp>
      <p:sp>
        <p:nvSpPr>
          <p:cNvPr id="4" name="Slide Number Placeholder 3"/>
          <p:cNvSpPr>
            <a:spLocks noGrp="1"/>
          </p:cNvSpPr>
          <p:nvPr>
            <p:ph type="sldNum" sz="quarter" idx="10"/>
          </p:nvPr>
        </p:nvSpPr>
        <p:spPr/>
        <p:txBody>
          <a:bodyPr/>
          <a:lstStyle/>
          <a:p>
            <a:pPr>
              <a:defRPr/>
            </a:pPr>
            <a:fld id="{2DE0F509-F54D-4316-8716-5905482CF403}" type="slidenum">
              <a:rPr lang="en-US" smtClean="0"/>
              <a:pPr>
                <a:defRPr/>
              </a:pPr>
              <a:t>43</a:t>
            </a:fld>
            <a:endParaRPr lang="en-US"/>
          </a:p>
        </p:txBody>
      </p:sp>
    </p:spTree>
    <p:extLst>
      <p:ext uri="{BB962C8B-B14F-4D97-AF65-F5344CB8AC3E}">
        <p14:creationId xmlns:p14="http://schemas.microsoft.com/office/powerpoint/2010/main" val="25476847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2209800" y="0"/>
            <a:ext cx="6934200" cy="1066800"/>
          </a:xfrm>
          <a:noFill/>
        </p:spPr>
        <p:txBody>
          <a:bodyPr/>
          <a:lstStyle/>
          <a:p>
            <a:r>
              <a:rPr lang="en-US" smtClean="0">
                <a:effectLst/>
              </a:rPr>
              <a:t>Principle #7</a:t>
            </a:r>
          </a:p>
        </p:txBody>
      </p:sp>
      <p:sp>
        <p:nvSpPr>
          <p:cNvPr id="32771" name="Rectangle 3"/>
          <p:cNvSpPr>
            <a:spLocks noGrp="1" noChangeArrowheads="1"/>
          </p:cNvSpPr>
          <p:nvPr>
            <p:ph type="body" idx="4294967295"/>
          </p:nvPr>
        </p:nvSpPr>
        <p:spPr>
          <a:xfrm>
            <a:off x="1143000" y="1600200"/>
            <a:ext cx="7620000" cy="5029200"/>
          </a:xfrm>
        </p:spPr>
        <p:txBody>
          <a:bodyPr/>
          <a:lstStyle/>
          <a:p>
            <a:pPr algn="ctr">
              <a:buFont typeface="Arial Unicode MS" pitchFamily="34" charset="-128"/>
              <a:buNone/>
            </a:pPr>
            <a:r>
              <a:rPr lang="en-US" sz="3600" b="1" smtClean="0"/>
              <a:t>Policies, procedures, and criteria applied to assessment, including provision for appeal, should be fully disclosed and prominently available for all parties involved in the assessment process.</a:t>
            </a:r>
            <a:r>
              <a:rPr lang="en-US" sz="2400" b="1" smtClean="0"/>
              <a:t>	</a:t>
            </a:r>
          </a:p>
        </p:txBody>
      </p:sp>
      <p:sp>
        <p:nvSpPr>
          <p:cNvPr id="4" name="Slide Number Placeholder 3"/>
          <p:cNvSpPr>
            <a:spLocks noGrp="1"/>
          </p:cNvSpPr>
          <p:nvPr>
            <p:ph type="sldNum" sz="quarter" idx="10"/>
          </p:nvPr>
        </p:nvSpPr>
        <p:spPr/>
        <p:txBody>
          <a:bodyPr/>
          <a:lstStyle/>
          <a:p>
            <a:pPr>
              <a:defRPr/>
            </a:pPr>
            <a:fld id="{2DE0F509-F54D-4316-8716-5905482CF403}" type="slidenum">
              <a:rPr lang="en-US" smtClean="0"/>
              <a:pPr>
                <a:defRPr/>
              </a:pPr>
              <a:t>44</a:t>
            </a:fld>
            <a:endParaRPr lang="en-US"/>
          </a:p>
        </p:txBody>
      </p:sp>
    </p:spTree>
    <p:extLst>
      <p:ext uri="{BB962C8B-B14F-4D97-AF65-F5344CB8AC3E}">
        <p14:creationId xmlns:p14="http://schemas.microsoft.com/office/powerpoint/2010/main" val="4284905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2209800" y="0"/>
            <a:ext cx="6934200" cy="1066800"/>
          </a:xfrm>
          <a:noFill/>
        </p:spPr>
        <p:txBody>
          <a:bodyPr/>
          <a:lstStyle/>
          <a:p>
            <a:r>
              <a:rPr lang="en-US" smtClean="0">
                <a:effectLst/>
              </a:rPr>
              <a:t>Principle #8</a:t>
            </a:r>
          </a:p>
        </p:txBody>
      </p:sp>
      <p:sp>
        <p:nvSpPr>
          <p:cNvPr id="33795" name="Rectangle 3"/>
          <p:cNvSpPr>
            <a:spLocks noGrp="1" noChangeArrowheads="1"/>
          </p:cNvSpPr>
          <p:nvPr>
            <p:ph type="body" idx="4294967295"/>
          </p:nvPr>
        </p:nvSpPr>
        <p:spPr>
          <a:xfrm>
            <a:off x="1447800" y="1752600"/>
            <a:ext cx="6781800" cy="5105400"/>
          </a:xfrm>
        </p:spPr>
        <p:txBody>
          <a:bodyPr/>
          <a:lstStyle/>
          <a:p>
            <a:pPr algn="ctr">
              <a:spcBef>
                <a:spcPct val="0"/>
              </a:spcBef>
              <a:buFont typeface="Arial Unicode MS" pitchFamily="34" charset="-128"/>
              <a:buNone/>
            </a:pPr>
            <a:r>
              <a:rPr lang="en-US" sz="3600" b="1" smtClean="0"/>
              <a:t>Fees charged for assessment</a:t>
            </a:r>
          </a:p>
          <a:p>
            <a:pPr algn="ctr">
              <a:spcBef>
                <a:spcPct val="0"/>
              </a:spcBef>
              <a:buFont typeface="Arial Unicode MS" pitchFamily="34" charset="-128"/>
              <a:buNone/>
            </a:pPr>
            <a:r>
              <a:rPr lang="en-US" sz="3600" b="1" smtClean="0"/>
              <a:t>should be based on the services performed in the process and not determined by the amount of credit awarded. </a:t>
            </a:r>
          </a:p>
        </p:txBody>
      </p:sp>
      <p:sp>
        <p:nvSpPr>
          <p:cNvPr id="4" name="Slide Number Placeholder 3"/>
          <p:cNvSpPr>
            <a:spLocks noGrp="1"/>
          </p:cNvSpPr>
          <p:nvPr>
            <p:ph type="sldNum" sz="quarter" idx="10"/>
          </p:nvPr>
        </p:nvSpPr>
        <p:spPr/>
        <p:txBody>
          <a:bodyPr/>
          <a:lstStyle/>
          <a:p>
            <a:pPr>
              <a:defRPr/>
            </a:pPr>
            <a:fld id="{2DE0F509-F54D-4316-8716-5905482CF403}" type="slidenum">
              <a:rPr lang="en-US" smtClean="0"/>
              <a:pPr>
                <a:defRPr/>
              </a:pPr>
              <a:t>45</a:t>
            </a:fld>
            <a:endParaRPr lang="en-US"/>
          </a:p>
        </p:txBody>
      </p:sp>
    </p:spTree>
    <p:extLst>
      <p:ext uri="{BB962C8B-B14F-4D97-AF65-F5344CB8AC3E}">
        <p14:creationId xmlns:p14="http://schemas.microsoft.com/office/powerpoint/2010/main" val="37031870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2209800" y="0"/>
            <a:ext cx="6934200" cy="1066800"/>
          </a:xfrm>
          <a:noFill/>
        </p:spPr>
        <p:txBody>
          <a:bodyPr/>
          <a:lstStyle/>
          <a:p>
            <a:r>
              <a:rPr lang="en-US" smtClean="0">
                <a:effectLst/>
              </a:rPr>
              <a:t>Principle #9</a:t>
            </a:r>
          </a:p>
        </p:txBody>
      </p:sp>
      <p:sp>
        <p:nvSpPr>
          <p:cNvPr id="34819" name="Rectangle 3"/>
          <p:cNvSpPr>
            <a:spLocks noGrp="1" noChangeArrowheads="1"/>
          </p:cNvSpPr>
          <p:nvPr>
            <p:ph type="body" idx="4294967295"/>
          </p:nvPr>
        </p:nvSpPr>
        <p:spPr>
          <a:xfrm>
            <a:off x="1600200" y="1371600"/>
            <a:ext cx="6934200" cy="3733800"/>
          </a:xfrm>
        </p:spPr>
        <p:txBody>
          <a:bodyPr/>
          <a:lstStyle/>
          <a:p>
            <a:pPr algn="ctr">
              <a:buFont typeface="Arial Unicode MS" pitchFamily="34" charset="-128"/>
              <a:buNone/>
            </a:pPr>
            <a:r>
              <a:rPr lang="en-US" sz="3800" b="1" dirty="0" smtClean="0"/>
              <a:t>All personnel involved in the assessment of learning should pursue and receive adequate training and continued professional development for the functions they perform.</a:t>
            </a:r>
            <a:endParaRPr lang="en-US" b="1" dirty="0" smtClean="0"/>
          </a:p>
        </p:txBody>
      </p:sp>
      <p:sp>
        <p:nvSpPr>
          <p:cNvPr id="4" name="Slide Number Placeholder 3"/>
          <p:cNvSpPr>
            <a:spLocks noGrp="1"/>
          </p:cNvSpPr>
          <p:nvPr>
            <p:ph type="sldNum" sz="quarter" idx="10"/>
          </p:nvPr>
        </p:nvSpPr>
        <p:spPr/>
        <p:txBody>
          <a:bodyPr/>
          <a:lstStyle/>
          <a:p>
            <a:pPr>
              <a:defRPr/>
            </a:pPr>
            <a:fld id="{2DE0F509-F54D-4316-8716-5905482CF403}" type="slidenum">
              <a:rPr lang="en-US" smtClean="0"/>
              <a:pPr>
                <a:defRPr/>
              </a:pPr>
              <a:t>46</a:t>
            </a:fld>
            <a:endParaRPr lang="en-US"/>
          </a:p>
        </p:txBody>
      </p:sp>
    </p:spTree>
    <p:extLst>
      <p:ext uri="{BB962C8B-B14F-4D97-AF65-F5344CB8AC3E}">
        <p14:creationId xmlns:p14="http://schemas.microsoft.com/office/powerpoint/2010/main" val="10150414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2209800" y="0"/>
            <a:ext cx="6934200" cy="1066800"/>
          </a:xfrm>
          <a:noFill/>
        </p:spPr>
        <p:txBody>
          <a:bodyPr/>
          <a:lstStyle/>
          <a:p>
            <a:r>
              <a:rPr lang="en-US" smtClean="0">
                <a:effectLst/>
              </a:rPr>
              <a:t>Principle #10</a:t>
            </a:r>
          </a:p>
        </p:txBody>
      </p:sp>
      <p:sp>
        <p:nvSpPr>
          <p:cNvPr id="35843" name="Rectangle 3"/>
          <p:cNvSpPr>
            <a:spLocks noGrp="1" noChangeArrowheads="1"/>
          </p:cNvSpPr>
          <p:nvPr>
            <p:ph type="body" idx="4294967295"/>
          </p:nvPr>
        </p:nvSpPr>
        <p:spPr>
          <a:xfrm>
            <a:off x="1676400" y="1447800"/>
            <a:ext cx="6400800" cy="4267200"/>
          </a:xfrm>
        </p:spPr>
        <p:txBody>
          <a:bodyPr/>
          <a:lstStyle/>
          <a:p>
            <a:pPr marL="0" lvl="1" indent="0" algn="ctr">
              <a:spcBef>
                <a:spcPct val="0"/>
              </a:spcBef>
              <a:buFontTx/>
              <a:buNone/>
            </a:pPr>
            <a:r>
              <a:rPr lang="en-US" sz="3200" b="1" dirty="0" smtClean="0"/>
              <a:t>Assessment programs should be regularly monitored, reviewed, evaluated, and revised as needed to reflect changes in the needs being served, the purposes being met, and the state of the assessment arts. </a:t>
            </a:r>
          </a:p>
        </p:txBody>
      </p:sp>
      <p:sp>
        <p:nvSpPr>
          <p:cNvPr id="4" name="Slide Number Placeholder 3"/>
          <p:cNvSpPr>
            <a:spLocks noGrp="1"/>
          </p:cNvSpPr>
          <p:nvPr>
            <p:ph type="sldNum" sz="quarter" idx="10"/>
          </p:nvPr>
        </p:nvSpPr>
        <p:spPr/>
        <p:txBody>
          <a:bodyPr/>
          <a:lstStyle/>
          <a:p>
            <a:pPr>
              <a:defRPr/>
            </a:pPr>
            <a:fld id="{2DE0F509-F54D-4316-8716-5905482CF403}" type="slidenum">
              <a:rPr lang="en-US" smtClean="0"/>
              <a:pPr>
                <a:defRPr/>
              </a:pPr>
              <a:t>47</a:t>
            </a:fld>
            <a:endParaRPr lang="en-US"/>
          </a:p>
        </p:txBody>
      </p:sp>
    </p:spTree>
    <p:extLst>
      <p:ext uri="{BB962C8B-B14F-4D97-AF65-F5344CB8AC3E}">
        <p14:creationId xmlns:p14="http://schemas.microsoft.com/office/powerpoint/2010/main" val="1097484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Questions to ask</a:t>
            </a:r>
          </a:p>
          <a:p>
            <a:pPr marL="0" indent="0">
              <a:buNone/>
            </a:pPr>
            <a:r>
              <a:rPr lang="en-US" dirty="0" smtClean="0"/>
              <a:t>Accelerating implementation</a:t>
            </a:r>
          </a:p>
          <a:p>
            <a:pPr marL="0" indent="0">
              <a:buNone/>
            </a:pPr>
            <a:r>
              <a:rPr lang="en-US" dirty="0" smtClean="0"/>
              <a:t>Assessor training</a:t>
            </a:r>
          </a:p>
          <a:p>
            <a:pPr marL="0" indent="0">
              <a:buNone/>
            </a:pPr>
            <a:r>
              <a:rPr lang="en-US" dirty="0" smtClean="0"/>
              <a:t>Best practices in other states</a:t>
            </a:r>
          </a:p>
          <a:p>
            <a:pPr marL="0" indent="0">
              <a:buNone/>
            </a:pP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48</a:t>
            </a:fld>
            <a:endParaRPr lang="en-US" dirty="0"/>
          </a:p>
        </p:txBody>
      </p:sp>
      <p:sp>
        <p:nvSpPr>
          <p:cNvPr id="4" name="Title 3"/>
          <p:cNvSpPr>
            <a:spLocks noGrp="1"/>
          </p:cNvSpPr>
          <p:nvPr>
            <p:ph type="title"/>
          </p:nvPr>
        </p:nvSpPr>
        <p:spPr>
          <a:xfrm>
            <a:off x="1225550" y="-395785"/>
            <a:ext cx="6934200" cy="1733266"/>
          </a:xfrm>
        </p:spPr>
        <p:txBody>
          <a:bodyPr/>
          <a:lstStyle/>
          <a:p>
            <a:r>
              <a:rPr lang="en-US" sz="3600" dirty="0" smtClean="0"/>
              <a:t>Implementing/Reviewing a PLA Program </a:t>
            </a:r>
            <a:endParaRPr lang="en-US" sz="3600" dirty="0"/>
          </a:p>
        </p:txBody>
      </p:sp>
    </p:spTree>
    <p:extLst>
      <p:ext uri="{BB962C8B-B14F-4D97-AF65-F5344CB8AC3E}">
        <p14:creationId xmlns:p14="http://schemas.microsoft.com/office/powerpoint/2010/main" val="32588485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Who are the institutional stakeholders (e.g., </a:t>
            </a:r>
            <a:r>
              <a:rPr lang="en-US" dirty="0"/>
              <a:t>faculty, administrators, advisors, registrar, bursar</a:t>
            </a:r>
            <a:r>
              <a:rPr lang="en-US" dirty="0" smtClean="0"/>
              <a:t>)?</a:t>
            </a:r>
            <a:endParaRPr lang="en-US" dirty="0"/>
          </a:p>
          <a:p>
            <a:pPr lvl="0"/>
            <a:r>
              <a:rPr lang="en-US" dirty="0" smtClean="0"/>
              <a:t>What are </a:t>
            </a:r>
            <a:r>
              <a:rPr lang="en-US" dirty="0"/>
              <a:t>the steps necessary to approve and implement PLA in your </a:t>
            </a:r>
            <a:r>
              <a:rPr lang="en-US" dirty="0" smtClean="0"/>
              <a:t>institution?</a:t>
            </a:r>
            <a:endParaRPr lang="en-US" dirty="0"/>
          </a:p>
          <a:p>
            <a:endParaRPr lang="en-US" dirty="0"/>
          </a:p>
          <a:p>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49</a:t>
            </a:fld>
            <a:endParaRPr lang="en-US" dirty="0"/>
          </a:p>
        </p:txBody>
      </p:sp>
      <p:sp>
        <p:nvSpPr>
          <p:cNvPr id="4" name="Title 3"/>
          <p:cNvSpPr>
            <a:spLocks noGrp="1"/>
          </p:cNvSpPr>
          <p:nvPr>
            <p:ph type="title"/>
          </p:nvPr>
        </p:nvSpPr>
        <p:spPr/>
        <p:txBody>
          <a:bodyPr/>
          <a:lstStyle/>
          <a:p>
            <a:r>
              <a:rPr lang="en-US" dirty="0" smtClean="0"/>
              <a:t>Some Questions</a:t>
            </a:r>
            <a:endParaRPr lang="en-US" dirty="0"/>
          </a:p>
        </p:txBody>
      </p:sp>
    </p:spTree>
    <p:extLst>
      <p:ext uri="{BB962C8B-B14F-4D97-AF65-F5344CB8AC3E}">
        <p14:creationId xmlns:p14="http://schemas.microsoft.com/office/powerpoint/2010/main" val="2483689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In order to become competitive, the U.S. must increase the numbers of college graduates.  But… the pipeline of young college graduates is in decline and will not be enough to meet future workforce skills demands.</a:t>
            </a:r>
          </a:p>
          <a:p>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5</a:t>
            </a:fld>
            <a:endParaRPr lang="en-US" dirty="0"/>
          </a:p>
        </p:txBody>
      </p:sp>
      <p:sp>
        <p:nvSpPr>
          <p:cNvPr id="4" name="Title 3"/>
          <p:cNvSpPr>
            <a:spLocks noGrp="1"/>
          </p:cNvSpPr>
          <p:nvPr>
            <p:ph type="title"/>
          </p:nvPr>
        </p:nvSpPr>
        <p:spPr/>
        <p:txBody>
          <a:bodyPr/>
          <a:lstStyle/>
          <a:p>
            <a:r>
              <a:rPr lang="en-US" dirty="0" smtClean="0"/>
              <a:t>Why Focus on Adults?</a:t>
            </a:r>
            <a:endParaRPr lang="en-US" dirty="0"/>
          </a:p>
        </p:txBody>
      </p:sp>
    </p:spTree>
    <p:extLst>
      <p:ext uri="{BB962C8B-B14F-4D97-AF65-F5344CB8AC3E}">
        <p14:creationId xmlns:p14="http://schemas.microsoft.com/office/powerpoint/2010/main" val="2662770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How does the institution define PLA</a:t>
            </a:r>
            <a:r>
              <a:rPr lang="en-US" dirty="0" smtClean="0"/>
              <a:t>?  College-level learning?</a:t>
            </a:r>
            <a:endParaRPr lang="en-US" dirty="0"/>
          </a:p>
          <a:p>
            <a:r>
              <a:rPr lang="en-US" dirty="0" smtClean="0"/>
              <a:t>What are the specific options for earning credit for prior learning?</a:t>
            </a:r>
          </a:p>
          <a:p>
            <a:r>
              <a:rPr lang="en-US" dirty="0" smtClean="0"/>
              <a:t>How will credit for prior learning apply to the degree?</a:t>
            </a:r>
          </a:p>
          <a:p>
            <a:r>
              <a:rPr lang="en-US" dirty="0" smtClean="0"/>
              <a:t>Will all programs/majors accept PLA credit?</a:t>
            </a: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50</a:t>
            </a:fld>
            <a:endParaRPr lang="en-US" dirty="0"/>
          </a:p>
        </p:txBody>
      </p:sp>
      <p:sp>
        <p:nvSpPr>
          <p:cNvPr id="4" name="Title 3"/>
          <p:cNvSpPr>
            <a:spLocks noGrp="1"/>
          </p:cNvSpPr>
          <p:nvPr>
            <p:ph type="title"/>
          </p:nvPr>
        </p:nvSpPr>
        <p:spPr/>
        <p:txBody>
          <a:bodyPr/>
          <a:lstStyle/>
          <a:p>
            <a:r>
              <a:rPr lang="en-US" dirty="0" smtClean="0"/>
              <a:t>Some Questions</a:t>
            </a:r>
            <a:endParaRPr lang="en-US" dirty="0"/>
          </a:p>
        </p:txBody>
      </p:sp>
    </p:spTree>
    <p:extLst>
      <p:ext uri="{BB962C8B-B14F-4D97-AF65-F5344CB8AC3E}">
        <p14:creationId xmlns:p14="http://schemas.microsoft.com/office/powerpoint/2010/main" val="37096052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many hours of prior learning credit will apply to the degree?</a:t>
            </a:r>
          </a:p>
          <a:p>
            <a:r>
              <a:rPr lang="en-US" dirty="0" smtClean="0"/>
              <a:t>Who is eligible to apply for prior learning credit?</a:t>
            </a:r>
          </a:p>
          <a:p>
            <a:r>
              <a:rPr lang="en-US" dirty="0" smtClean="0"/>
              <a:t>How will the institution select faculty assessors to evaluate the portfolio?</a:t>
            </a:r>
          </a:p>
          <a:p>
            <a:r>
              <a:rPr lang="en-US" dirty="0" smtClean="0"/>
              <a:t>How will the institution pay faculty?</a:t>
            </a:r>
          </a:p>
          <a:p>
            <a:endParaRPr lang="en-US" dirty="0" smtClean="0"/>
          </a:p>
          <a:p>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51</a:t>
            </a:fld>
            <a:endParaRPr lang="en-US" dirty="0"/>
          </a:p>
        </p:txBody>
      </p:sp>
      <p:sp>
        <p:nvSpPr>
          <p:cNvPr id="4" name="Title 3"/>
          <p:cNvSpPr>
            <a:spLocks noGrp="1"/>
          </p:cNvSpPr>
          <p:nvPr>
            <p:ph type="title"/>
          </p:nvPr>
        </p:nvSpPr>
        <p:spPr/>
        <p:txBody>
          <a:bodyPr/>
          <a:lstStyle/>
          <a:p>
            <a:r>
              <a:rPr lang="en-US" dirty="0" smtClean="0"/>
              <a:t>Some Questions</a:t>
            </a:r>
            <a:endParaRPr lang="en-US" dirty="0"/>
          </a:p>
        </p:txBody>
      </p:sp>
    </p:spTree>
    <p:extLst>
      <p:ext uri="{BB962C8B-B14F-4D97-AF65-F5344CB8AC3E}">
        <p14:creationId xmlns:p14="http://schemas.microsoft.com/office/powerpoint/2010/main" val="9998020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Who will provide student advising and training?  When?  How?</a:t>
            </a:r>
          </a:p>
          <a:p>
            <a:r>
              <a:rPr lang="en-US" dirty="0" smtClean="0"/>
              <a:t>What is the cost to the student for assessment of prior learning?</a:t>
            </a:r>
          </a:p>
          <a:p>
            <a:r>
              <a:rPr lang="en-US" dirty="0" smtClean="0"/>
              <a:t>How will PLA credit appear on the transcript?</a:t>
            </a:r>
          </a:p>
          <a:p>
            <a:r>
              <a:rPr lang="en-US" dirty="0" smtClean="0"/>
              <a:t>How will PLA credit transfer?</a:t>
            </a: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52</a:t>
            </a:fld>
            <a:endParaRPr lang="en-US" dirty="0"/>
          </a:p>
        </p:txBody>
      </p:sp>
      <p:sp>
        <p:nvSpPr>
          <p:cNvPr id="4" name="Title 3"/>
          <p:cNvSpPr>
            <a:spLocks noGrp="1"/>
          </p:cNvSpPr>
          <p:nvPr>
            <p:ph type="title"/>
          </p:nvPr>
        </p:nvSpPr>
        <p:spPr/>
        <p:txBody>
          <a:bodyPr/>
          <a:lstStyle/>
          <a:p>
            <a:r>
              <a:rPr lang="en-US" dirty="0" smtClean="0"/>
              <a:t>Some Questions</a:t>
            </a:r>
            <a:endParaRPr lang="en-US" dirty="0"/>
          </a:p>
        </p:txBody>
      </p:sp>
    </p:spTree>
    <p:extLst>
      <p:ext uri="{BB962C8B-B14F-4D97-AF65-F5344CB8AC3E}">
        <p14:creationId xmlns:p14="http://schemas.microsoft.com/office/powerpoint/2010/main" val="28053346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 new pathway:  LearningCounts.org</a:t>
            </a: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53</a:t>
            </a:fld>
            <a:endParaRPr lang="en-US" dirty="0"/>
          </a:p>
        </p:txBody>
      </p:sp>
      <p:sp>
        <p:nvSpPr>
          <p:cNvPr id="4" name="Title 3"/>
          <p:cNvSpPr>
            <a:spLocks noGrp="1"/>
          </p:cNvSpPr>
          <p:nvPr>
            <p:ph type="title"/>
          </p:nvPr>
        </p:nvSpPr>
        <p:spPr/>
        <p:txBody>
          <a:bodyPr/>
          <a:lstStyle/>
          <a:p>
            <a:r>
              <a:rPr lang="en-US" dirty="0" smtClean="0"/>
              <a:t>Accelerating Implementation</a:t>
            </a:r>
            <a:endParaRPr lang="en-US" dirty="0"/>
          </a:p>
        </p:txBody>
      </p:sp>
    </p:spTree>
    <p:extLst>
      <p:ext uri="{BB962C8B-B14F-4D97-AF65-F5344CB8AC3E}">
        <p14:creationId xmlns:p14="http://schemas.microsoft.com/office/powerpoint/2010/main" val="9721569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CAEL’s New PLA Initiative</a:t>
            </a:r>
            <a:endParaRPr lang="en-US" dirty="0"/>
          </a:p>
        </p:txBody>
      </p:sp>
      <p:sp>
        <p:nvSpPr>
          <p:cNvPr id="52227" name="Content Placeholder 2"/>
          <p:cNvSpPr>
            <a:spLocks noGrp="1"/>
          </p:cNvSpPr>
          <p:nvPr>
            <p:ph idx="1"/>
          </p:nvPr>
        </p:nvSpPr>
        <p:spPr/>
        <p:txBody>
          <a:bodyPr/>
          <a:lstStyle/>
          <a:p>
            <a:pPr algn="ctr">
              <a:buFont typeface="Wingdings" pitchFamily="2" charset="2"/>
              <a:buNone/>
            </a:pPr>
            <a:r>
              <a:rPr lang="en-US" b="1" smtClean="0"/>
              <a:t>LearningCounts.org</a:t>
            </a:r>
          </a:p>
          <a:p>
            <a:pPr algn="ctr">
              <a:buFont typeface="Wingdings" pitchFamily="2" charset="2"/>
              <a:buNone/>
            </a:pPr>
            <a:endParaRPr lang="en-US" b="1" smtClean="0"/>
          </a:p>
          <a:p>
            <a:pPr algn="ctr">
              <a:buFont typeface="Wingdings" pitchFamily="2" charset="2"/>
              <a:buNone/>
            </a:pPr>
            <a:endParaRPr lang="en-US" b="1" smtClean="0"/>
          </a:p>
          <a:p>
            <a:pPr algn="ctr">
              <a:buFont typeface="Wingdings" pitchFamily="2" charset="2"/>
              <a:buNone/>
            </a:pPr>
            <a:endParaRPr lang="en-US" b="1" smtClean="0"/>
          </a:p>
        </p:txBody>
      </p:sp>
      <p:sp>
        <p:nvSpPr>
          <p:cNvPr id="52228" name="Slide Number Placeholder 3"/>
          <p:cNvSpPr>
            <a:spLocks noGrp="1"/>
          </p:cNvSpPr>
          <p:nvPr>
            <p:ph type="sldNum" sz="quarter" idx="10"/>
          </p:nvPr>
        </p:nvSpPr>
        <p:spPr>
          <a:noFill/>
        </p:spPr>
        <p:txBody>
          <a:bodyPr/>
          <a:lstStyle/>
          <a:p>
            <a:fld id="{D76FD1C3-95E9-4F07-B0C4-FA74CACD76F6}" type="slidenum">
              <a:rPr lang="en-US" smtClean="0"/>
              <a:pPr/>
              <a:t>54</a:t>
            </a:fld>
            <a:endParaRPr lang="en-US" smtClean="0"/>
          </a:p>
        </p:txBody>
      </p:sp>
      <p:pic>
        <p:nvPicPr>
          <p:cNvPr id="52229" name="Picture 2" descr="Z:\Life Long Learning\Learning Counts\Marketing Materials\logos\learning-countsLOGOwTAG-centered.jpg"/>
          <p:cNvPicPr>
            <a:picLocks noChangeAspect="1" noChangeArrowheads="1"/>
          </p:cNvPicPr>
          <p:nvPr/>
        </p:nvPicPr>
        <p:blipFill>
          <a:blip r:embed="rId3" cstate="print"/>
          <a:srcRect/>
          <a:stretch>
            <a:fillRect/>
          </a:stretch>
        </p:blipFill>
        <p:spPr bwMode="auto">
          <a:xfrm>
            <a:off x="3440113" y="3505200"/>
            <a:ext cx="2263775" cy="1295400"/>
          </a:xfrm>
          <a:prstGeom prst="rect">
            <a:avLst/>
          </a:prstGeom>
          <a:noFill/>
          <a:ln w="9525">
            <a:noFill/>
            <a:miter lim="800000"/>
            <a:headEnd/>
            <a:tailEnd/>
          </a:ln>
        </p:spPr>
      </p:pic>
    </p:spTree>
    <p:extLst>
      <p:ext uri="{BB962C8B-B14F-4D97-AF65-F5344CB8AC3E}">
        <p14:creationId xmlns:p14="http://schemas.microsoft.com/office/powerpoint/2010/main" val="21171067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4294967295"/>
          </p:nvPr>
        </p:nvSpPr>
        <p:spPr>
          <a:xfrm>
            <a:off x="1447800" y="1066800"/>
            <a:ext cx="6781800" cy="4648200"/>
          </a:xfrm>
        </p:spPr>
        <p:txBody>
          <a:bodyPr/>
          <a:lstStyle/>
          <a:p>
            <a:pPr eaLnBrk="1" hangingPunct="1">
              <a:lnSpc>
                <a:spcPct val="80000"/>
              </a:lnSpc>
              <a:spcBef>
                <a:spcPts val="3000"/>
              </a:spcBef>
            </a:pPr>
            <a:endParaRPr lang="en-US" sz="2800" dirty="0" smtClean="0"/>
          </a:p>
          <a:p>
            <a:pPr eaLnBrk="1" hangingPunct="1">
              <a:lnSpc>
                <a:spcPct val="80000"/>
              </a:lnSpc>
              <a:spcBef>
                <a:spcPts val="3000"/>
              </a:spcBef>
            </a:pPr>
            <a:r>
              <a:rPr lang="en-US" sz="2800" dirty="0"/>
              <a:t>O</a:t>
            </a:r>
            <a:r>
              <a:rPr lang="en-US" sz="2800" dirty="0" smtClean="0"/>
              <a:t>n-line platform</a:t>
            </a:r>
          </a:p>
          <a:p>
            <a:r>
              <a:rPr lang="en-US" sz="2800" dirty="0" smtClean="0"/>
              <a:t>Brief </a:t>
            </a:r>
            <a:r>
              <a:rPr lang="en-US" sz="2800" dirty="0"/>
              <a:t>assessment of whether  LearningCounts.org is appropriate at this time</a:t>
            </a:r>
          </a:p>
          <a:p>
            <a:pPr eaLnBrk="1" hangingPunct="1">
              <a:lnSpc>
                <a:spcPct val="80000"/>
              </a:lnSpc>
              <a:spcBef>
                <a:spcPts val="3000"/>
              </a:spcBef>
            </a:pPr>
            <a:r>
              <a:rPr lang="en-US" sz="2800" dirty="0" smtClean="0"/>
              <a:t>Training in portfolio preparation</a:t>
            </a:r>
          </a:p>
          <a:p>
            <a:r>
              <a:rPr lang="en-US" sz="2800" dirty="0" smtClean="0"/>
              <a:t>One-on-one </a:t>
            </a:r>
            <a:r>
              <a:rPr lang="en-US" sz="2800" dirty="0"/>
              <a:t>advising</a:t>
            </a:r>
          </a:p>
          <a:p>
            <a:pPr eaLnBrk="1" hangingPunct="1">
              <a:lnSpc>
                <a:spcPct val="80000"/>
              </a:lnSpc>
              <a:spcBef>
                <a:spcPts val="3000"/>
              </a:spcBef>
            </a:pPr>
            <a:r>
              <a:rPr lang="en-US" sz="2800" dirty="0" smtClean="0"/>
              <a:t>On-line portfolio</a:t>
            </a:r>
          </a:p>
          <a:p>
            <a:pPr eaLnBrk="1" hangingPunct="1">
              <a:lnSpc>
                <a:spcPct val="80000"/>
              </a:lnSpc>
              <a:spcBef>
                <a:spcPts val="3000"/>
              </a:spcBef>
            </a:pPr>
            <a:r>
              <a:rPr lang="en-US" sz="2800" dirty="0" smtClean="0"/>
              <a:t>Portfolio assessment</a:t>
            </a:r>
          </a:p>
          <a:p>
            <a:pPr eaLnBrk="1" hangingPunct="1">
              <a:lnSpc>
                <a:spcPct val="80000"/>
              </a:lnSpc>
              <a:spcBef>
                <a:spcPts val="3000"/>
              </a:spcBef>
              <a:buFont typeface="Wingdings" pitchFamily="2" charset="2"/>
              <a:buNone/>
            </a:pPr>
            <a:r>
              <a:rPr lang="en-US" sz="2800" dirty="0" smtClean="0"/>
              <a:t>		</a:t>
            </a:r>
          </a:p>
        </p:txBody>
      </p:sp>
      <p:sp>
        <p:nvSpPr>
          <p:cNvPr id="7" name="Title 1"/>
          <p:cNvSpPr>
            <a:spLocks noGrp="1"/>
          </p:cNvSpPr>
          <p:nvPr>
            <p:ph type="title"/>
          </p:nvPr>
        </p:nvSpPr>
        <p:spPr/>
        <p:txBody>
          <a:bodyPr/>
          <a:lstStyle/>
          <a:p>
            <a:pPr algn="ctr" eaLnBrk="1" hangingPunct="1">
              <a:defRPr/>
            </a:pPr>
            <a:r>
              <a:rPr lang="en-US" dirty="0" smtClean="0"/>
              <a:t>LearningCounts.org</a:t>
            </a:r>
          </a:p>
        </p:txBody>
      </p:sp>
      <p:sp>
        <p:nvSpPr>
          <p:cNvPr id="54276" name="Slide Number Placeholder 3"/>
          <p:cNvSpPr>
            <a:spLocks noGrp="1"/>
          </p:cNvSpPr>
          <p:nvPr>
            <p:ph type="sldNum" sz="quarter" idx="10"/>
          </p:nvPr>
        </p:nvSpPr>
        <p:spPr>
          <a:noFill/>
        </p:spPr>
        <p:txBody>
          <a:bodyPr/>
          <a:lstStyle/>
          <a:p>
            <a:fld id="{16F5CD95-D941-47CC-9660-41FB3F6F8455}" type="slidenum">
              <a:rPr lang="en-US" smtClean="0"/>
              <a:pPr/>
              <a:t>55</a:t>
            </a:fld>
            <a:endParaRPr lang="en-US" smtClean="0"/>
          </a:p>
        </p:txBody>
      </p:sp>
    </p:spTree>
    <p:extLst>
      <p:ext uri="{BB962C8B-B14F-4D97-AF65-F5344CB8AC3E}">
        <p14:creationId xmlns:p14="http://schemas.microsoft.com/office/powerpoint/2010/main" val="42306970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550" y="1418253"/>
            <a:ext cx="7010400" cy="4144347"/>
          </a:xfrm>
        </p:spPr>
        <p:txBody>
          <a:bodyPr/>
          <a:lstStyle/>
          <a:p>
            <a:pPr>
              <a:buNone/>
            </a:pPr>
            <a:endParaRPr lang="en-US" sz="2800" dirty="0" smtClean="0"/>
          </a:p>
          <a:p>
            <a:pPr lvl="0"/>
            <a:r>
              <a:rPr lang="en-US" sz="2800" dirty="0" smtClean="0"/>
              <a:t>How can you ensure that they will be uniform, clear, and consistent? </a:t>
            </a:r>
          </a:p>
          <a:p>
            <a:pPr marL="0" lvl="0" indent="0">
              <a:buNone/>
            </a:pPr>
            <a:endParaRPr lang="en-US" sz="2800" dirty="0" smtClean="0"/>
          </a:p>
          <a:p>
            <a:pPr lvl="0"/>
            <a:r>
              <a:rPr lang="en-US" sz="2800" dirty="0" smtClean="0"/>
              <a:t>How will the criteria for all PLA opportunities be communicated to assessors, advisors, students, prospective students and (if necessary) accrediting bodies?</a:t>
            </a:r>
          </a:p>
          <a:p>
            <a:endParaRPr lang="en-US" sz="1800" dirty="0"/>
          </a:p>
        </p:txBody>
      </p:sp>
      <p:sp>
        <p:nvSpPr>
          <p:cNvPr id="3" name="Title 2"/>
          <p:cNvSpPr>
            <a:spLocks noGrp="1"/>
          </p:cNvSpPr>
          <p:nvPr>
            <p:ph type="title"/>
          </p:nvPr>
        </p:nvSpPr>
        <p:spPr/>
        <p:txBody>
          <a:bodyPr/>
          <a:lstStyle/>
          <a:p>
            <a:r>
              <a:rPr lang="en-US" dirty="0" smtClean="0"/>
              <a:t>Assessment Criteria</a:t>
            </a:r>
            <a:endParaRPr lang="en-US" dirty="0"/>
          </a:p>
        </p:txBody>
      </p:sp>
    </p:spTree>
    <p:extLst>
      <p:ext uri="{BB962C8B-B14F-4D97-AF65-F5344CB8AC3E}">
        <p14:creationId xmlns:p14="http://schemas.microsoft.com/office/powerpoint/2010/main" val="21491541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txBox="1">
            <a:spLocks/>
          </p:cNvSpPr>
          <p:nvPr/>
        </p:nvSpPr>
        <p:spPr bwMode="auto">
          <a:xfrm>
            <a:off x="1049956" y="1499937"/>
            <a:ext cx="3505200"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274320" tIns="182880" rIns="274320" bIns="182880"/>
          <a:lstStyle>
            <a:lvl1pPr eaLnBrk="0" hangingPunct="0">
              <a:defRPr sz="2400">
                <a:solidFill>
                  <a:schemeClr val="tx1"/>
                </a:solidFill>
                <a:latin typeface="Arial" pitchFamily="34" charset="0"/>
                <a:ea typeface="ヒラギノ角ゴ Pro W3" pitchFamily="-109" charset="-128"/>
              </a:defRPr>
            </a:lvl1pPr>
            <a:lvl2pPr marL="37931725" indent="-37474525" eaLnBrk="0" hangingPunct="0">
              <a:defRPr sz="2400">
                <a:solidFill>
                  <a:schemeClr val="tx1"/>
                </a:solidFill>
                <a:latin typeface="Arial" pitchFamily="34" charset="0"/>
                <a:ea typeface="ヒラギノ角ゴ Pro W3" pitchFamily="-109" charset="-128"/>
              </a:defRPr>
            </a:lvl2pPr>
            <a:lvl3pPr eaLnBrk="0" hangingPunct="0">
              <a:defRPr sz="2400">
                <a:solidFill>
                  <a:schemeClr val="tx1"/>
                </a:solidFill>
                <a:latin typeface="Arial" pitchFamily="34" charset="0"/>
                <a:ea typeface="ヒラギノ角ゴ Pro W3" pitchFamily="-109" charset="-128"/>
              </a:defRPr>
            </a:lvl3pPr>
            <a:lvl4pPr eaLnBrk="0" hangingPunct="0">
              <a:defRPr sz="2400">
                <a:solidFill>
                  <a:schemeClr val="tx1"/>
                </a:solidFill>
                <a:latin typeface="Arial" pitchFamily="34" charset="0"/>
                <a:ea typeface="ヒラギノ角ゴ Pro W3" pitchFamily="-109" charset="-128"/>
              </a:defRPr>
            </a:lvl4pPr>
            <a:lvl5pPr eaLnBrk="0" hangingPunct="0">
              <a:defRPr sz="2400">
                <a:solidFill>
                  <a:schemeClr val="tx1"/>
                </a:solidFill>
                <a:latin typeface="Arial" pitchFamily="34" charset="0"/>
                <a:ea typeface="ヒラギノ角ゴ Pro W3" pitchFamily="-109"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pitchFamily="-109"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pitchFamily="-109"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pitchFamily="-109"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pitchFamily="-109" charset="-128"/>
              </a:defRPr>
            </a:lvl9pPr>
          </a:lstStyle>
          <a:p>
            <a:pPr eaLnBrk="1" hangingPunct="1">
              <a:spcBef>
                <a:spcPct val="20000"/>
              </a:spcBef>
              <a:buFont typeface="Arial" pitchFamily="34" charset="0"/>
              <a:buNone/>
            </a:pPr>
            <a:r>
              <a:rPr lang="en-US">
                <a:latin typeface="Calibri" pitchFamily="34" charset="0"/>
              </a:rPr>
              <a:t>Assessment is </a:t>
            </a:r>
          </a:p>
          <a:p>
            <a:pPr eaLnBrk="1" hangingPunct="1">
              <a:spcBef>
                <a:spcPct val="20000"/>
              </a:spcBef>
              <a:buFont typeface="Arial" pitchFamily="34" charset="0"/>
              <a:buNone/>
            </a:pPr>
            <a:r>
              <a:rPr lang="en-US" b="1">
                <a:solidFill>
                  <a:srgbClr val="FF0000"/>
                </a:solidFill>
                <a:latin typeface="Calibri" pitchFamily="34" charset="0"/>
              </a:rPr>
              <a:t>competence-based </a:t>
            </a:r>
          </a:p>
          <a:p>
            <a:pPr eaLnBrk="1" hangingPunct="1">
              <a:spcBef>
                <a:spcPct val="20000"/>
              </a:spcBef>
              <a:buFont typeface="Arial" pitchFamily="34" charset="0"/>
              <a:buNone/>
            </a:pPr>
            <a:r>
              <a:rPr lang="en-US">
                <a:latin typeface="Calibri" pitchFamily="34" charset="0"/>
              </a:rPr>
              <a:t>when it measures what a student is able to do, based on specific knowledge, within a certain context.</a:t>
            </a:r>
          </a:p>
        </p:txBody>
      </p:sp>
      <p:sp>
        <p:nvSpPr>
          <p:cNvPr id="26629" name="Content Placeholder 2"/>
          <p:cNvSpPr txBox="1">
            <a:spLocks/>
          </p:cNvSpPr>
          <p:nvPr/>
        </p:nvSpPr>
        <p:spPr bwMode="auto">
          <a:xfrm>
            <a:off x="4967038" y="1499937"/>
            <a:ext cx="3695700"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274320" tIns="182880" rIns="274320" bIns="182880"/>
          <a:lstStyle>
            <a:lvl1pPr eaLnBrk="0" hangingPunct="0">
              <a:defRPr sz="2400">
                <a:solidFill>
                  <a:schemeClr val="tx1"/>
                </a:solidFill>
                <a:latin typeface="Arial" pitchFamily="34" charset="0"/>
                <a:ea typeface="ヒラギノ角ゴ Pro W3" pitchFamily="-109" charset="-128"/>
              </a:defRPr>
            </a:lvl1pPr>
            <a:lvl2pPr marL="37931725" indent="-37474525" eaLnBrk="0" hangingPunct="0">
              <a:defRPr sz="2400">
                <a:solidFill>
                  <a:schemeClr val="tx1"/>
                </a:solidFill>
                <a:latin typeface="Arial" pitchFamily="34" charset="0"/>
                <a:ea typeface="ヒラギノ角ゴ Pro W3" pitchFamily="-109" charset="-128"/>
              </a:defRPr>
            </a:lvl2pPr>
            <a:lvl3pPr eaLnBrk="0" hangingPunct="0">
              <a:defRPr sz="2400">
                <a:solidFill>
                  <a:schemeClr val="tx1"/>
                </a:solidFill>
                <a:latin typeface="Arial" pitchFamily="34" charset="0"/>
                <a:ea typeface="ヒラギノ角ゴ Pro W3" pitchFamily="-109" charset="-128"/>
              </a:defRPr>
            </a:lvl3pPr>
            <a:lvl4pPr eaLnBrk="0" hangingPunct="0">
              <a:defRPr sz="2400">
                <a:solidFill>
                  <a:schemeClr val="tx1"/>
                </a:solidFill>
                <a:latin typeface="Arial" pitchFamily="34" charset="0"/>
                <a:ea typeface="ヒラギノ角ゴ Pro W3" pitchFamily="-109" charset="-128"/>
              </a:defRPr>
            </a:lvl4pPr>
            <a:lvl5pPr eaLnBrk="0" hangingPunct="0">
              <a:defRPr sz="2400">
                <a:solidFill>
                  <a:schemeClr val="tx1"/>
                </a:solidFill>
                <a:latin typeface="Arial" pitchFamily="34" charset="0"/>
                <a:ea typeface="ヒラギノ角ゴ Pro W3" pitchFamily="-109"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pitchFamily="-109"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pitchFamily="-109"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pitchFamily="-109"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pitchFamily="-109" charset="-128"/>
              </a:defRPr>
            </a:lvl9pPr>
          </a:lstStyle>
          <a:p>
            <a:pPr eaLnBrk="1" hangingPunct="1">
              <a:spcBef>
                <a:spcPct val="20000"/>
              </a:spcBef>
              <a:buFont typeface="Arial" pitchFamily="34" charset="0"/>
              <a:buNone/>
            </a:pPr>
            <a:r>
              <a:rPr lang="en-US" dirty="0">
                <a:latin typeface="Calibri" pitchFamily="34" charset="0"/>
              </a:rPr>
              <a:t>Assessment is </a:t>
            </a:r>
          </a:p>
          <a:p>
            <a:pPr eaLnBrk="1" hangingPunct="1">
              <a:spcBef>
                <a:spcPct val="20000"/>
              </a:spcBef>
              <a:buFont typeface="Arial" pitchFamily="34" charset="0"/>
              <a:buNone/>
            </a:pPr>
            <a:r>
              <a:rPr lang="en-US" b="1" dirty="0">
                <a:solidFill>
                  <a:srgbClr val="FF0000"/>
                </a:solidFill>
                <a:latin typeface="Calibri" pitchFamily="34" charset="0"/>
              </a:rPr>
              <a:t>course-based</a:t>
            </a:r>
          </a:p>
          <a:p>
            <a:pPr eaLnBrk="1" hangingPunct="1">
              <a:spcBef>
                <a:spcPct val="20000"/>
              </a:spcBef>
              <a:buFont typeface="Arial" pitchFamily="34" charset="0"/>
              <a:buNone/>
            </a:pPr>
            <a:r>
              <a:rPr lang="en-US" dirty="0">
                <a:latin typeface="Calibri" pitchFamily="34" charset="0"/>
              </a:rPr>
              <a:t>when it measures what a student knows or is able to do, in alignment with an existing course.</a:t>
            </a:r>
          </a:p>
          <a:p>
            <a:pPr eaLnBrk="1" hangingPunct="1">
              <a:spcBef>
                <a:spcPct val="20000"/>
              </a:spcBef>
              <a:buFont typeface="Arial" pitchFamily="34" charset="0"/>
              <a:buNone/>
            </a:pPr>
            <a:endParaRPr lang="en-US" sz="2000" dirty="0">
              <a:latin typeface="Calibri" pitchFamily="34" charset="0"/>
            </a:endParaRPr>
          </a:p>
        </p:txBody>
      </p:sp>
      <p:sp>
        <p:nvSpPr>
          <p:cNvPr id="6" name="Title 1"/>
          <p:cNvSpPr>
            <a:spLocks noGrp="1"/>
          </p:cNvSpPr>
          <p:nvPr>
            <p:ph type="title"/>
          </p:nvPr>
        </p:nvSpPr>
        <p:spPr>
          <a:xfrm>
            <a:off x="811663" y="80171"/>
            <a:ext cx="6934200" cy="1066800"/>
          </a:xfrm>
        </p:spPr>
        <p:txBody>
          <a:bodyPr/>
          <a:lstStyle/>
          <a:p>
            <a:pPr eaLnBrk="1" hangingPunct="1"/>
            <a:r>
              <a:rPr lang="en-US" sz="3200" dirty="0" smtClean="0"/>
              <a:t>Competence-Based/Course-Based:  Establishing Common Language</a:t>
            </a:r>
          </a:p>
        </p:txBody>
      </p:sp>
      <p:sp>
        <p:nvSpPr>
          <p:cNvPr id="2" name="Slide Number Placeholder 1"/>
          <p:cNvSpPr>
            <a:spLocks noGrp="1"/>
          </p:cNvSpPr>
          <p:nvPr>
            <p:ph type="sldNum" sz="quarter" idx="10"/>
          </p:nvPr>
        </p:nvSpPr>
        <p:spPr/>
        <p:txBody>
          <a:bodyPr/>
          <a:lstStyle/>
          <a:p>
            <a:pPr>
              <a:defRPr/>
            </a:pPr>
            <a:fld id="{AD585CF8-5150-40A9-8FE1-0B8DB21EBB24}" type="slidenum">
              <a:rPr lang="en-US" smtClean="0"/>
              <a:pPr>
                <a:defRPr/>
              </a:pPr>
              <a:t>57</a:t>
            </a:fld>
            <a:endParaRPr lang="en-US"/>
          </a:p>
        </p:txBody>
      </p:sp>
    </p:spTree>
    <p:extLst>
      <p:ext uri="{BB962C8B-B14F-4D97-AF65-F5344CB8AC3E}">
        <p14:creationId xmlns:p14="http://schemas.microsoft.com/office/powerpoint/2010/main" val="15092578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85080147"/>
              </p:ext>
            </p:extLst>
          </p:nvPr>
        </p:nvGraphicFramePr>
        <p:xfrm>
          <a:off x="304800" y="762000"/>
          <a:ext cx="8610600" cy="5791198"/>
        </p:xfrm>
        <a:graphic>
          <a:graphicData uri="http://schemas.openxmlformats.org/drawingml/2006/table">
            <a:tbl>
              <a:tblPr firstRow="1" bandRow="1">
                <a:tableStyleId>{5940675A-B579-460E-94D1-54222C63F5DA}</a:tableStyleId>
              </a:tblPr>
              <a:tblGrid>
                <a:gridCol w="845685"/>
                <a:gridCol w="2024515"/>
                <a:gridCol w="1435100"/>
                <a:gridCol w="1435100"/>
                <a:gridCol w="1435100"/>
                <a:gridCol w="1435100"/>
              </a:tblGrid>
              <a:tr h="953566">
                <a:tc rowSpan="5">
                  <a:txBody>
                    <a:bodyPr/>
                    <a:lstStyle/>
                    <a:p>
                      <a:r>
                        <a:rPr lang="en-US" dirty="0" smtClean="0"/>
                        <a:t>CAEL Standards for </a:t>
                      </a:r>
                    </a:p>
                    <a:p>
                      <a:r>
                        <a:rPr lang="en-US" dirty="0" smtClean="0"/>
                        <a:t>Assessing Learning</a:t>
                      </a:r>
                      <a:endParaRPr lang="en-US" dirty="0"/>
                    </a:p>
                  </a:txBody>
                  <a:tcPr vert="vert270" anchor="ctr" anchorCtr="1"/>
                </a:tc>
                <a:tc gridSpan="5">
                  <a:txBody>
                    <a:bodyPr/>
                    <a:lstStyle/>
                    <a:p>
                      <a:r>
                        <a:rPr lang="en-US" sz="1800" kern="1200" dirty="0" smtClean="0">
                          <a:solidFill>
                            <a:schemeClr val="tx1"/>
                          </a:solidFill>
                          <a:latin typeface="+mn-lt"/>
                          <a:ea typeface="+mn-ea"/>
                          <a:cs typeface="+mn-cs"/>
                        </a:rPr>
                        <a:t>CAEL Standard III. Assessment should be treated as an integral part of learning, not separate from it, and should be based on an understanding of learning processes.</a:t>
                      </a:r>
                      <a:r>
                        <a:rPr lang="en-US" dirty="0" smtClean="0"/>
                        <a:t> </a:t>
                      </a:r>
                      <a:endParaRPr lang="en-US" dirty="0"/>
                    </a:p>
                  </a:txBody>
                  <a:tcPr anchor="ctr" anchorCtr="1"/>
                </a:tc>
                <a:tc hMerge="1">
                  <a:txBody>
                    <a:bodyPr/>
                    <a:lstStyle/>
                    <a:p>
                      <a:endParaRPr lang="en-US" dirty="0"/>
                    </a:p>
                  </a:txBody>
                  <a:tcPr anchor="ctr" anchorCtr="1"/>
                </a:tc>
                <a:tc hMerge="1">
                  <a:txBody>
                    <a:bodyPr/>
                    <a:lstStyle/>
                    <a:p>
                      <a:endParaRPr lang="en-US" dirty="0"/>
                    </a:p>
                  </a:txBody>
                  <a:tcPr anchor="ctr" anchorCtr="1"/>
                </a:tc>
                <a:tc hMerge="1">
                  <a:txBody>
                    <a:bodyPr/>
                    <a:lstStyle/>
                    <a:p>
                      <a:endParaRPr lang="en-US" dirty="0"/>
                    </a:p>
                  </a:txBody>
                  <a:tcPr anchor="ctr" anchorCtr="1"/>
                </a:tc>
                <a:tc hMerge="1">
                  <a:txBody>
                    <a:bodyPr/>
                    <a:lstStyle/>
                    <a:p>
                      <a:endParaRPr lang="en-US" dirty="0"/>
                    </a:p>
                  </a:txBody>
                  <a:tcPr anchor="ctr" anchorCtr="1"/>
                </a:tc>
              </a:tr>
              <a:tr h="693984">
                <a:tc vMerge="1">
                  <a:txBody>
                    <a:bodyPr/>
                    <a:lstStyle/>
                    <a:p>
                      <a:endParaRPr lang="en-US"/>
                    </a:p>
                  </a:txBody>
                  <a:tcPr/>
                </a:tc>
                <a:tc>
                  <a:txBody>
                    <a:bodyPr/>
                    <a:lstStyle/>
                    <a:p>
                      <a:pPr algn="l"/>
                      <a:r>
                        <a:rPr lang="en-US" sz="1600" kern="1200" dirty="0" smtClean="0">
                          <a:solidFill>
                            <a:schemeClr val="tx1"/>
                          </a:solidFill>
                          <a:latin typeface="+mn-lt"/>
                          <a:ea typeface="+mn-ea"/>
                          <a:cs typeface="+mn-cs"/>
                        </a:rPr>
                        <a:t>V</a:t>
                      </a:r>
                      <a:r>
                        <a:rPr lang="en-US" sz="1600" kern="1200" baseline="0" dirty="0" smtClean="0">
                          <a:solidFill>
                            <a:schemeClr val="tx1"/>
                          </a:solidFill>
                          <a:latin typeface="+mn-lt"/>
                          <a:ea typeface="+mn-ea"/>
                          <a:cs typeface="+mn-cs"/>
                        </a:rPr>
                        <a:t> </a:t>
                      </a:r>
                      <a:r>
                        <a:rPr lang="en-US" sz="1600" kern="1200" dirty="0" smtClean="0">
                          <a:solidFill>
                            <a:schemeClr val="tx1"/>
                          </a:solidFill>
                          <a:latin typeface="+mn-lt"/>
                          <a:ea typeface="+mn-ea"/>
                          <a:cs typeface="+mn-cs"/>
                        </a:rPr>
                        <a:t>Appropriate to credit context</a:t>
                      </a:r>
                      <a:r>
                        <a:rPr lang="en-US" sz="1600" dirty="0" smtClean="0"/>
                        <a:t> </a:t>
                      </a:r>
                      <a:endParaRPr lang="en-US" sz="1600" dirty="0"/>
                    </a:p>
                  </a:txBody>
                  <a:tcPr anchor="ctr" anchorCtr="1"/>
                </a:tc>
                <a:tc rowSpan="4" gridSpan="4">
                  <a:txBody>
                    <a:bodyPr/>
                    <a:lstStyle/>
                    <a:p>
                      <a:pPr marL="0" marR="0" indent="0" algn="l" defTabSz="914400" rtl="0" eaLnBrk="1" fontAlgn="auto" latinLnBrk="0" hangingPunct="1">
                        <a:lnSpc>
                          <a:spcPct val="100000"/>
                        </a:lnSpc>
                        <a:spcBef>
                          <a:spcPts val="0"/>
                        </a:spcBef>
                        <a:spcAft>
                          <a:spcPts val="300"/>
                        </a:spcAft>
                        <a:buClrTx/>
                        <a:buSzTx/>
                        <a:buFont typeface="Arial"/>
                        <a:buChar char="•"/>
                        <a:tabLst/>
                        <a:defRPr/>
                      </a:pPr>
                      <a:r>
                        <a:rPr lang="en-US" baseline="0" dirty="0" smtClean="0"/>
                        <a:t> </a:t>
                      </a:r>
                      <a:r>
                        <a:rPr lang="en-US" dirty="0" smtClean="0"/>
                        <a:t>To make authentic judgments, assessors have competence and context expertise; such integrity honors multiple authorities</a:t>
                      </a:r>
                      <a:r>
                        <a:rPr lang="en-US" baseline="0" dirty="0" smtClean="0"/>
                        <a:t> across experiential contexts.</a:t>
                      </a:r>
                      <a:endParaRPr lang="en-US" dirty="0" smtClean="0"/>
                    </a:p>
                    <a:p>
                      <a:pPr marL="0" marR="0" indent="0" algn="l" defTabSz="914400" rtl="0" eaLnBrk="1" fontAlgn="auto" latinLnBrk="0" hangingPunct="1">
                        <a:lnSpc>
                          <a:spcPct val="100000"/>
                        </a:lnSpc>
                        <a:spcBef>
                          <a:spcPts val="0"/>
                        </a:spcBef>
                        <a:spcAft>
                          <a:spcPts val="300"/>
                        </a:spcAft>
                        <a:buClrTx/>
                        <a:buSzTx/>
                        <a:buFont typeface="Arial"/>
                        <a:buChar char="•"/>
                        <a:tabLst/>
                        <a:defRPr/>
                      </a:pPr>
                      <a:r>
                        <a:rPr lang="en-US" dirty="0" smtClean="0">
                          <a:solidFill>
                            <a:schemeClr val="tx1"/>
                          </a:solidFill>
                        </a:rPr>
                        <a:t>Agreement</a:t>
                      </a:r>
                      <a:r>
                        <a:rPr lang="en-US" baseline="0" dirty="0" smtClean="0">
                          <a:solidFill>
                            <a:schemeClr val="tx1"/>
                          </a:solidFill>
                        </a:rPr>
                        <a:t> and transparency ensure integrity and accountability, which rely on criteria that are clear, flexible, and public.</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300"/>
                        </a:spcAft>
                        <a:buClrTx/>
                        <a:buSzTx/>
                        <a:buFont typeface="Arial"/>
                        <a:buChar char="•"/>
                        <a:tabLst/>
                        <a:defRPr/>
                      </a:pPr>
                      <a:r>
                        <a:rPr lang="en-US" dirty="0" smtClean="0">
                          <a:solidFill>
                            <a:schemeClr val="tx1"/>
                          </a:solidFill>
                        </a:rPr>
                        <a:t> Clarity</a:t>
                      </a:r>
                      <a:r>
                        <a:rPr lang="en-US" baseline="0" dirty="0" smtClean="0">
                          <a:solidFill>
                            <a:schemeClr val="tx1"/>
                          </a:solidFill>
                        </a:rPr>
                        <a:t> and specificity help reveal students’ thought processes; as such, empathetic understanding of learning processes increases accuracy of assessor judgments.</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300"/>
                        </a:spcAft>
                        <a:buClrTx/>
                        <a:buSzTx/>
                        <a:buFont typeface="Arial"/>
                        <a:buChar char="•"/>
                        <a:tabLst/>
                        <a:defRPr/>
                      </a:pPr>
                      <a:r>
                        <a:rPr lang="en-US" sz="1600" dirty="0" smtClean="0">
                          <a:solidFill>
                            <a:schemeClr val="tx1"/>
                          </a:solidFill>
                        </a:rPr>
                        <a:t> When assessing competence for learning, not experience, guiding criteria are specific, clear, flexible, and easy to use</a:t>
                      </a:r>
                      <a:r>
                        <a:rPr lang="en-US" sz="1600" dirty="0">
                          <a:solidFill>
                            <a:schemeClr val="tx1"/>
                          </a:solidFill>
                        </a:rPr>
                        <a:t>.</a:t>
                      </a:r>
                      <a:endParaRPr lang="en-US" sz="1600" dirty="0" smtClean="0">
                        <a:solidFill>
                          <a:schemeClr val="tx1"/>
                        </a:solidFill>
                      </a:endParaRPr>
                    </a:p>
                  </a:txBody>
                  <a:tcPr anchor="ctr" anchorCtr="1"/>
                </a:tc>
                <a:tc rowSpan="4" hMerge="1">
                  <a:txBody>
                    <a:bodyPr/>
                    <a:lstStyle/>
                    <a:p>
                      <a:endParaRPr lang="en-US" dirty="0"/>
                    </a:p>
                  </a:txBody>
                  <a:tcPr anchor="ctr" anchorCtr="1"/>
                </a:tc>
                <a:tc rowSpan="4" hMerge="1">
                  <a:txBody>
                    <a:bodyPr/>
                    <a:lstStyle/>
                    <a:p>
                      <a:endParaRPr lang="en-US" dirty="0"/>
                    </a:p>
                  </a:txBody>
                  <a:tcPr anchor="ctr" anchorCtr="1"/>
                </a:tc>
                <a:tc rowSpan="4" hMerge="1">
                  <a:txBody>
                    <a:bodyPr/>
                    <a:lstStyle/>
                    <a:p>
                      <a:endParaRPr lang="en-US" dirty="0"/>
                    </a:p>
                  </a:txBody>
                  <a:tcPr anchor="ctr" anchorCtr="1"/>
                </a:tc>
              </a:tr>
              <a:tr h="611472">
                <a:tc vMerge="1">
                  <a:txBody>
                    <a:bodyPr/>
                    <a:lstStyle/>
                    <a:p>
                      <a:endParaRPr lang="en-US"/>
                    </a:p>
                  </a:txBody>
                  <a:tcPr/>
                </a:tc>
                <a:tc>
                  <a:txBody>
                    <a:bodyPr/>
                    <a:lstStyle/>
                    <a:p>
                      <a:pPr algn="l"/>
                      <a:r>
                        <a:rPr lang="en-US" sz="1600" kern="1200" dirty="0" smtClean="0">
                          <a:solidFill>
                            <a:schemeClr val="tx1"/>
                          </a:solidFill>
                          <a:latin typeface="+mn-lt"/>
                          <a:ea typeface="+mn-ea"/>
                          <a:cs typeface="+mn-cs"/>
                        </a:rPr>
                        <a:t>IV</a:t>
                      </a:r>
                      <a:r>
                        <a:rPr lang="en-US" sz="1600" kern="1200" baseline="0" dirty="0" smtClean="0">
                          <a:solidFill>
                            <a:schemeClr val="tx1"/>
                          </a:solidFill>
                          <a:latin typeface="+mn-lt"/>
                          <a:ea typeface="+mn-ea"/>
                          <a:cs typeface="+mn-cs"/>
                        </a:rPr>
                        <a:t> </a:t>
                      </a:r>
                      <a:r>
                        <a:rPr lang="en-US" sz="1600" kern="1200" dirty="0" smtClean="0">
                          <a:solidFill>
                            <a:schemeClr val="tx1"/>
                          </a:solidFill>
                          <a:latin typeface="+mn-lt"/>
                          <a:ea typeface="+mn-ea"/>
                          <a:cs typeface="+mn-cs"/>
                        </a:rPr>
                        <a:t>Appropriate expertise</a:t>
                      </a:r>
                      <a:r>
                        <a:rPr lang="en-US" sz="1600" dirty="0" smtClean="0"/>
                        <a:t> </a:t>
                      </a:r>
                      <a:endParaRPr lang="en-US" sz="1600" dirty="0"/>
                    </a:p>
                  </a:txBody>
                  <a:tcPr anchor="ctr" anchorCtr="1"/>
                </a:tc>
                <a:tc gridSpan="4" vMerge="1">
                  <a:txBody>
                    <a:bodyPr/>
                    <a:lstStyle/>
                    <a:p>
                      <a:endParaRPr lang="en-US" dirty="0"/>
                    </a:p>
                  </a:txBody>
                  <a:tcPr anchor="ctr" anchorCtr="1"/>
                </a:tc>
                <a:tc hMerge="1" vMerge="1">
                  <a:txBody>
                    <a:bodyPr/>
                    <a:lstStyle/>
                    <a:p>
                      <a:endParaRPr lang="en-US" dirty="0"/>
                    </a:p>
                  </a:txBody>
                  <a:tcPr anchor="ctr" anchorCtr="1"/>
                </a:tc>
                <a:tc hMerge="1" vMerge="1">
                  <a:txBody>
                    <a:bodyPr/>
                    <a:lstStyle/>
                    <a:p>
                      <a:endParaRPr lang="en-US" dirty="0"/>
                    </a:p>
                  </a:txBody>
                  <a:tcPr anchor="ctr" anchorCtr="1"/>
                </a:tc>
                <a:tc hMerge="1" vMerge="1">
                  <a:txBody>
                    <a:bodyPr/>
                    <a:lstStyle/>
                    <a:p>
                      <a:endParaRPr lang="en-US" dirty="0"/>
                    </a:p>
                  </a:txBody>
                  <a:tcPr anchor="ctr" anchorCtr="1"/>
                </a:tc>
              </a:tr>
              <a:tr h="858209">
                <a:tc vMerge="1">
                  <a:txBody>
                    <a:bodyPr/>
                    <a:lstStyle/>
                    <a:p>
                      <a:endParaRPr lang="en-US"/>
                    </a:p>
                  </a:txBody>
                  <a:tcPr/>
                </a:tc>
                <a:tc>
                  <a:txBody>
                    <a:bodyPr/>
                    <a:lstStyle/>
                    <a:p>
                      <a:pPr algn="l"/>
                      <a:r>
                        <a:rPr lang="en-US" sz="1600" kern="1200" dirty="0" smtClean="0">
                          <a:solidFill>
                            <a:schemeClr val="tx1"/>
                          </a:solidFill>
                          <a:latin typeface="+mn-lt"/>
                          <a:ea typeface="+mn-ea"/>
                          <a:cs typeface="+mn-cs"/>
                        </a:rPr>
                        <a:t>II</a:t>
                      </a:r>
                      <a:r>
                        <a:rPr lang="en-US" sz="1600" kern="1200" baseline="0" dirty="0" smtClean="0">
                          <a:solidFill>
                            <a:schemeClr val="tx1"/>
                          </a:solidFill>
                          <a:latin typeface="+mn-lt"/>
                          <a:ea typeface="+mn-ea"/>
                          <a:cs typeface="+mn-cs"/>
                        </a:rPr>
                        <a:t> </a:t>
                      </a:r>
                      <a:r>
                        <a:rPr lang="en-US" sz="1600" kern="1200" dirty="0" smtClean="0">
                          <a:solidFill>
                            <a:schemeClr val="tx1"/>
                          </a:solidFill>
                          <a:latin typeface="+mn-lt"/>
                          <a:ea typeface="+mn-ea"/>
                          <a:cs typeface="+mn-cs"/>
                        </a:rPr>
                        <a:t>Agreed upon &amp; public standards &amp; criteria</a:t>
                      </a:r>
                      <a:r>
                        <a:rPr lang="en-US" sz="1600" dirty="0" smtClean="0"/>
                        <a:t> </a:t>
                      </a:r>
                      <a:endParaRPr lang="en-US" sz="1600" dirty="0"/>
                    </a:p>
                  </a:txBody>
                  <a:tcPr anchor="ctr" anchorCtr="1"/>
                </a:tc>
                <a:tc gridSpan="4" vMerge="1">
                  <a:txBody>
                    <a:bodyPr/>
                    <a:lstStyle/>
                    <a:p>
                      <a:endParaRPr lang="en-US" dirty="0"/>
                    </a:p>
                  </a:txBody>
                  <a:tcPr anchor="ctr" anchorCtr="1"/>
                </a:tc>
                <a:tc hMerge="1" vMerge="1">
                  <a:txBody>
                    <a:bodyPr/>
                    <a:lstStyle/>
                    <a:p>
                      <a:endParaRPr lang="en-US" dirty="0"/>
                    </a:p>
                  </a:txBody>
                  <a:tcPr anchor="ctr" anchorCtr="1"/>
                </a:tc>
                <a:tc hMerge="1" vMerge="1">
                  <a:txBody>
                    <a:bodyPr/>
                    <a:lstStyle/>
                    <a:p>
                      <a:endParaRPr lang="en-US" dirty="0"/>
                    </a:p>
                  </a:txBody>
                  <a:tcPr anchor="ctr" anchorCtr="1"/>
                </a:tc>
                <a:tc hMerge="1" vMerge="1">
                  <a:txBody>
                    <a:bodyPr/>
                    <a:lstStyle/>
                    <a:p>
                      <a:endParaRPr lang="en-US" dirty="0"/>
                    </a:p>
                  </a:txBody>
                  <a:tcPr anchor="ctr" anchorCtr="1"/>
                </a:tc>
              </a:tr>
              <a:tr h="1587027">
                <a:tc vMerge="1">
                  <a:txBody>
                    <a:bodyPr/>
                    <a:lstStyle/>
                    <a:p>
                      <a:endParaRPr lang="en-US" dirty="0"/>
                    </a:p>
                  </a:txBody>
                  <a:tcPr/>
                </a:tc>
                <a:tc>
                  <a:txBody>
                    <a:bodyPr/>
                    <a:lstStyle/>
                    <a:p>
                      <a:pPr algn="l"/>
                      <a:r>
                        <a:rPr lang="en-US" sz="1600" kern="1200" dirty="0" smtClean="0">
                          <a:solidFill>
                            <a:schemeClr val="tx1"/>
                          </a:solidFill>
                          <a:latin typeface="+mn-lt"/>
                          <a:ea typeface="+mn-ea"/>
                          <a:cs typeface="+mn-cs"/>
                        </a:rPr>
                        <a:t>I</a:t>
                      </a:r>
                      <a:r>
                        <a:rPr lang="en-US" sz="1600" kern="1200" baseline="0" dirty="0" smtClean="0">
                          <a:solidFill>
                            <a:schemeClr val="tx1"/>
                          </a:solidFill>
                          <a:latin typeface="+mn-lt"/>
                          <a:ea typeface="+mn-ea"/>
                          <a:cs typeface="+mn-cs"/>
                        </a:rPr>
                        <a:t> </a:t>
                      </a:r>
                      <a:r>
                        <a:rPr lang="en-US" sz="1600" kern="1200" dirty="0" smtClean="0">
                          <a:solidFill>
                            <a:schemeClr val="tx1"/>
                          </a:solidFill>
                          <a:latin typeface="+mn-lt"/>
                          <a:ea typeface="+mn-ea"/>
                          <a:cs typeface="+mn-cs"/>
                        </a:rPr>
                        <a:t>Credit for learning, not experience </a:t>
                      </a:r>
                      <a:endParaRPr lang="en-US" sz="1600" dirty="0"/>
                    </a:p>
                  </a:txBody>
                  <a:tcPr anchor="ctr" anchorCtr="1"/>
                </a:tc>
                <a:tc gridSpan="4" vMerge="1">
                  <a:txBody>
                    <a:bodyPr/>
                    <a:lstStyle/>
                    <a:p>
                      <a:endParaRPr lang="en-US" dirty="0"/>
                    </a:p>
                  </a:txBody>
                  <a:tcPr anchor="ctr" anchorCtr="1"/>
                </a:tc>
                <a:tc hMerge="1" vMerge="1">
                  <a:txBody>
                    <a:bodyPr/>
                    <a:lstStyle/>
                    <a:p>
                      <a:endParaRPr lang="en-US" dirty="0"/>
                    </a:p>
                  </a:txBody>
                  <a:tcPr anchor="ctr" anchorCtr="1"/>
                </a:tc>
                <a:tc hMerge="1" vMerge="1">
                  <a:txBody>
                    <a:bodyPr/>
                    <a:lstStyle/>
                    <a:p>
                      <a:endParaRPr lang="en-US" dirty="0"/>
                    </a:p>
                  </a:txBody>
                  <a:tcPr anchor="ctr" anchorCtr="1"/>
                </a:tc>
                <a:tc hMerge="1" vMerge="1">
                  <a:txBody>
                    <a:bodyPr/>
                    <a:lstStyle/>
                    <a:p>
                      <a:endParaRPr lang="en-US" dirty="0"/>
                    </a:p>
                  </a:txBody>
                  <a:tcPr anchor="ctr" anchorCtr="1"/>
                </a:tc>
              </a:tr>
              <a:tr h="611472">
                <a:tc>
                  <a:txBody>
                    <a:bodyPr/>
                    <a:lstStyle/>
                    <a:p>
                      <a:endParaRPr lang="en-US" dirty="0"/>
                    </a:p>
                  </a:txBody>
                  <a:tcPr anchor="ctr" anchorCtr="1"/>
                </a:tc>
                <a:tc>
                  <a:txBody>
                    <a:bodyPr/>
                    <a:lstStyle/>
                    <a:p>
                      <a:endParaRPr lang="en-US" dirty="0"/>
                    </a:p>
                  </a:txBody>
                  <a:tcPr anchor="ctr" anchorCtr="1"/>
                </a:tc>
                <a:tc>
                  <a:txBody>
                    <a:bodyPr/>
                    <a:lstStyle/>
                    <a:p>
                      <a:r>
                        <a:rPr lang="en-US" dirty="0" smtClean="0"/>
                        <a:t>Clarity</a:t>
                      </a:r>
                      <a:endParaRPr lang="en-US" dirty="0"/>
                    </a:p>
                  </a:txBody>
                  <a:tcPr anchor="ctr" anchorCtr="1"/>
                </a:tc>
                <a:tc>
                  <a:txBody>
                    <a:bodyPr/>
                    <a:lstStyle/>
                    <a:p>
                      <a:r>
                        <a:rPr lang="en-US" dirty="0" smtClean="0"/>
                        <a:t>Integrity</a:t>
                      </a:r>
                      <a:endParaRPr lang="en-US" dirty="0"/>
                    </a:p>
                  </a:txBody>
                  <a:tcPr anchor="ctr" anchorCtr="1"/>
                </a:tc>
                <a:tc>
                  <a:txBody>
                    <a:bodyPr/>
                    <a:lstStyle/>
                    <a:p>
                      <a:r>
                        <a:rPr lang="en-US" dirty="0" smtClean="0"/>
                        <a:t>Flexibility</a:t>
                      </a:r>
                      <a:endParaRPr lang="en-US" dirty="0"/>
                    </a:p>
                  </a:txBody>
                  <a:tcPr anchor="ctr" anchorCtr="1"/>
                </a:tc>
                <a:tc>
                  <a:txBody>
                    <a:bodyPr/>
                    <a:lstStyle/>
                    <a:p>
                      <a:r>
                        <a:rPr lang="en-US" dirty="0" smtClean="0"/>
                        <a:t>Empathy</a:t>
                      </a:r>
                      <a:endParaRPr lang="en-US" dirty="0"/>
                    </a:p>
                  </a:txBody>
                  <a:tcPr anchor="ctr" anchorCtr="1"/>
                </a:tc>
              </a:tr>
              <a:tr h="475468">
                <a:tc>
                  <a:txBody>
                    <a:bodyPr/>
                    <a:lstStyle/>
                    <a:p>
                      <a:endParaRPr lang="en-US"/>
                    </a:p>
                  </a:txBody>
                  <a:tcPr anchor="ctr" anchorCtr="1"/>
                </a:tc>
                <a:tc>
                  <a:txBody>
                    <a:bodyPr/>
                    <a:lstStyle/>
                    <a:p>
                      <a:endParaRPr lang="en-US" dirty="0"/>
                    </a:p>
                  </a:txBody>
                  <a:tcPr anchor="ctr" anchorCtr="1"/>
                </a:tc>
                <a:tc gridSpan="4">
                  <a:txBody>
                    <a:bodyPr/>
                    <a:lstStyle/>
                    <a:p>
                      <a:pPr algn="ctr"/>
                      <a:r>
                        <a:rPr lang="en-US" dirty="0" smtClean="0"/>
                        <a:t>SNL Qualities of Assessment</a:t>
                      </a:r>
                      <a:endParaRPr lang="en-US" dirty="0"/>
                    </a:p>
                  </a:txBody>
                  <a:tcPr anchor="ctr" anchorCtr="1"/>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35843" name="Rectangle 2"/>
          <p:cNvSpPr>
            <a:spLocks noChangeArrowheads="1"/>
          </p:cNvSpPr>
          <p:nvPr/>
        </p:nvSpPr>
        <p:spPr bwMode="auto">
          <a:xfrm>
            <a:off x="762000" y="2286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None/>
            </a:pPr>
            <a:r>
              <a:rPr lang="en-US" sz="2400" dirty="0">
                <a:latin typeface="Calibri" pitchFamily="34" charset="0"/>
              </a:rPr>
              <a:t>CAEL- Hewlett Practice-based Inquiry Project Findings</a:t>
            </a:r>
          </a:p>
        </p:txBody>
      </p:sp>
      <p:sp>
        <p:nvSpPr>
          <p:cNvPr id="3" name="Slide Number Placeholder 2"/>
          <p:cNvSpPr>
            <a:spLocks noGrp="1"/>
          </p:cNvSpPr>
          <p:nvPr>
            <p:ph type="sldNum" sz="quarter" idx="10"/>
          </p:nvPr>
        </p:nvSpPr>
        <p:spPr/>
        <p:txBody>
          <a:bodyPr/>
          <a:lstStyle/>
          <a:p>
            <a:pPr>
              <a:defRPr/>
            </a:pPr>
            <a:fld id="{2DE0F509-F54D-4316-8716-5905482CF403}" type="slidenum">
              <a:rPr lang="en-US" smtClean="0"/>
              <a:pPr>
                <a:defRPr/>
              </a:pPr>
              <a:t>58</a:t>
            </a:fld>
            <a:endParaRPr lang="en-US"/>
          </a:p>
        </p:txBody>
      </p:sp>
    </p:spTree>
    <p:extLst>
      <p:ext uri="{BB962C8B-B14F-4D97-AF65-F5344CB8AC3E}">
        <p14:creationId xmlns:p14="http://schemas.microsoft.com/office/powerpoint/2010/main" val="37114289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pPr marL="0" indent="0" algn="ctr">
              <a:buNone/>
            </a:pPr>
            <a:r>
              <a:rPr lang="en-US" dirty="0" smtClean="0"/>
              <a:t>Some Best Practices</a:t>
            </a: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59</a:t>
            </a:fld>
            <a:endParaRPr lang="en-US" dirty="0"/>
          </a:p>
        </p:txBody>
      </p:sp>
      <p:sp>
        <p:nvSpPr>
          <p:cNvPr id="4" name="Title 3"/>
          <p:cNvSpPr>
            <a:spLocks noGrp="1"/>
          </p:cNvSpPr>
          <p:nvPr>
            <p:ph type="title"/>
          </p:nvPr>
        </p:nvSpPr>
        <p:spPr/>
        <p:txBody>
          <a:bodyPr/>
          <a:lstStyle/>
          <a:p>
            <a:r>
              <a:rPr lang="en-US" sz="3600" dirty="0" smtClean="0"/>
              <a:t>What Are Other States Doing?</a:t>
            </a:r>
            <a:endParaRPr lang="en-US" sz="3600" dirty="0"/>
          </a:p>
        </p:txBody>
      </p:sp>
    </p:spTree>
    <p:extLst>
      <p:ext uri="{BB962C8B-B14F-4D97-AF65-F5344CB8AC3E}">
        <p14:creationId xmlns:p14="http://schemas.microsoft.com/office/powerpoint/2010/main" val="3479906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r>
              <a:rPr lang="en-US" b="1" dirty="0" smtClean="0">
                <a:effectLst/>
              </a:rPr>
              <a:t>To Remedy the Shortfall</a:t>
            </a:r>
          </a:p>
        </p:txBody>
      </p:sp>
      <p:sp>
        <p:nvSpPr>
          <p:cNvPr id="21507" name="Rectangle 3"/>
          <p:cNvSpPr>
            <a:spLocks noGrp="1" noChangeArrowheads="1"/>
          </p:cNvSpPr>
          <p:nvPr>
            <p:ph type="body" idx="1"/>
          </p:nvPr>
        </p:nvSpPr>
        <p:spPr>
          <a:xfrm>
            <a:off x="1219200" y="1219200"/>
            <a:ext cx="7010400" cy="4343400"/>
          </a:xfrm>
        </p:spPr>
        <p:txBody>
          <a:bodyPr/>
          <a:lstStyle/>
          <a:p>
            <a:pPr lvl="1">
              <a:buNone/>
            </a:pPr>
            <a:r>
              <a:rPr lang="en-US" dirty="0" smtClean="0"/>
              <a:t>Outreach to:</a:t>
            </a:r>
          </a:p>
          <a:p>
            <a:pPr lvl="1">
              <a:buNone/>
            </a:pPr>
            <a:endParaRPr lang="en-US" dirty="0" smtClean="0"/>
          </a:p>
          <a:p>
            <a:pPr lvl="1"/>
            <a:r>
              <a:rPr lang="en-US" sz="2400" dirty="0" smtClean="0"/>
              <a:t>Adults (25-64) who never completed high school</a:t>
            </a:r>
          </a:p>
          <a:p>
            <a:pPr lvl="1"/>
            <a:endParaRPr lang="en-US" sz="2400" dirty="0" smtClean="0"/>
          </a:p>
          <a:p>
            <a:pPr lvl="1"/>
            <a:r>
              <a:rPr lang="en-US" sz="2400" dirty="0" smtClean="0"/>
              <a:t>Adults with high school diplomas but no college</a:t>
            </a:r>
          </a:p>
          <a:p>
            <a:pPr lvl="1">
              <a:buNone/>
            </a:pPr>
            <a:endParaRPr lang="en-US" sz="2400" dirty="0" smtClean="0"/>
          </a:p>
          <a:p>
            <a:pPr lvl="1"/>
            <a:r>
              <a:rPr lang="en-US" sz="2400" dirty="0" smtClean="0"/>
              <a:t>Adults with some college but no degree</a:t>
            </a:r>
            <a:endParaRPr lang="en-US" dirty="0" smtClean="0"/>
          </a:p>
          <a:p>
            <a:endParaRPr lang="en-US" dirty="0" smtClean="0"/>
          </a:p>
        </p:txBody>
      </p:sp>
      <p:sp>
        <p:nvSpPr>
          <p:cNvPr id="21508" name="Slide Number Placeholder 3"/>
          <p:cNvSpPr>
            <a:spLocks noGrp="1"/>
          </p:cNvSpPr>
          <p:nvPr>
            <p:ph type="sldNum" sz="quarter" idx="10"/>
          </p:nvPr>
        </p:nvSpPr>
        <p:spPr>
          <a:noFill/>
        </p:spPr>
        <p:txBody>
          <a:bodyPr/>
          <a:lstStyle/>
          <a:p>
            <a:fld id="{DAE3F859-2226-47D2-A716-6058DAAD47AD}" type="slidenum">
              <a:rPr lang="en-US" smtClean="0"/>
              <a:pPr/>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550" y="692331"/>
            <a:ext cx="7010400" cy="4870269"/>
          </a:xfrm>
        </p:spPr>
        <p:txBody>
          <a:bodyPr/>
          <a:lstStyle/>
          <a:p>
            <a:pPr>
              <a:buNone/>
            </a:pPr>
            <a:endParaRPr lang="en-US" sz="2800" b="1" dirty="0" smtClean="0"/>
          </a:p>
          <a:p>
            <a:pPr>
              <a:buNone/>
            </a:pPr>
            <a:r>
              <a:rPr lang="en-US" sz="2000" b="1" dirty="0" smtClean="0"/>
              <a:t>	</a:t>
            </a:r>
            <a:r>
              <a:rPr lang="en-US" sz="2400" b="1" dirty="0" smtClean="0"/>
              <a:t>Tennessee Board of Regents (TBR) and University of Tennessee (UT) universities and community colleges :</a:t>
            </a:r>
          </a:p>
          <a:p>
            <a:pPr>
              <a:buNone/>
            </a:pPr>
            <a:endParaRPr lang="en-US" sz="2400" b="1" dirty="0" smtClean="0"/>
          </a:p>
          <a:p>
            <a:r>
              <a:rPr lang="en-US" sz="2400" dirty="0" smtClean="0"/>
              <a:t>“…To award and/or transfer credits toward a degree or certificate based on Prior Learning Assessment (PLA), and to provide consistent and accessible methods for students to earn these credits.  </a:t>
            </a:r>
            <a:r>
              <a:rPr lang="en-US" sz="2400" b="1" dirty="0" smtClean="0"/>
              <a:t>These terms and conditions apply to the entire institution, including all departments and colleges.  </a:t>
            </a:r>
            <a:r>
              <a:rPr lang="en-US" sz="2400" dirty="0" smtClean="0"/>
              <a:t>Exceptions must be approved by the chief academic officer of the institution. “</a:t>
            </a:r>
          </a:p>
          <a:p>
            <a:pPr>
              <a:buNone/>
            </a:pPr>
            <a:endParaRPr lang="en-US" dirty="0" smtClean="0"/>
          </a:p>
          <a:p>
            <a:pPr>
              <a:buNone/>
            </a:pPr>
            <a:endParaRPr lang="en-US" dirty="0" smtClean="0"/>
          </a:p>
          <a:p>
            <a:pPr>
              <a:buNone/>
            </a:pPr>
            <a:endParaRPr lang="en-US" b="1" dirty="0" smtClean="0"/>
          </a:p>
          <a:p>
            <a:pPr>
              <a:buNone/>
            </a:pP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60</a:t>
            </a:fld>
            <a:endParaRPr lang="en-US"/>
          </a:p>
        </p:txBody>
      </p:sp>
      <p:sp>
        <p:nvSpPr>
          <p:cNvPr id="4" name="Title 3"/>
          <p:cNvSpPr>
            <a:spLocks noGrp="1"/>
          </p:cNvSpPr>
          <p:nvPr>
            <p:ph type="title"/>
          </p:nvPr>
        </p:nvSpPr>
        <p:spPr>
          <a:xfrm>
            <a:off x="1212487" y="157173"/>
            <a:ext cx="6934200" cy="1066800"/>
          </a:xfrm>
        </p:spPr>
        <p:txBody>
          <a:bodyPr/>
          <a:lstStyle/>
          <a:p>
            <a:r>
              <a:rPr lang="en-US" sz="3600" dirty="0" smtClean="0"/>
              <a:t>Tennessee</a:t>
            </a:r>
            <a:endParaRPr lang="en-US" sz="3600" dirty="0"/>
          </a:p>
        </p:txBody>
      </p:sp>
    </p:spTree>
    <p:extLst>
      <p:ext uri="{BB962C8B-B14F-4D97-AF65-F5344CB8AC3E}">
        <p14:creationId xmlns:p14="http://schemas.microsoft.com/office/powerpoint/2010/main" val="3114493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550" y="1119117"/>
            <a:ext cx="7010400" cy="4443484"/>
          </a:xfrm>
        </p:spPr>
        <p:txBody>
          <a:bodyPr/>
          <a:lstStyle/>
          <a:p>
            <a:pPr marL="0" indent="0">
              <a:buNone/>
            </a:pPr>
            <a:endParaRPr lang="en-US" dirty="0" smtClean="0"/>
          </a:p>
          <a:p>
            <a:r>
              <a:rPr lang="en-US" dirty="0" smtClean="0"/>
              <a:t>Chief academic officers of the state community college system adopted a new CLEP policy in April 2012 that set standardized cutoff scores, hours awarded and course equivalencies, and addressed the transferability of CLEP credit between institutions. </a:t>
            </a: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61</a:t>
            </a:fld>
            <a:endParaRPr lang="en-US"/>
          </a:p>
        </p:txBody>
      </p:sp>
      <p:sp>
        <p:nvSpPr>
          <p:cNvPr id="4" name="Title 3"/>
          <p:cNvSpPr>
            <a:spLocks noGrp="1"/>
          </p:cNvSpPr>
          <p:nvPr>
            <p:ph type="title"/>
          </p:nvPr>
        </p:nvSpPr>
        <p:spPr/>
        <p:txBody>
          <a:bodyPr/>
          <a:lstStyle/>
          <a:p>
            <a:r>
              <a:rPr lang="en-US" sz="3200" dirty="0" smtClean="0"/>
              <a:t>Tennessee</a:t>
            </a:r>
            <a:endParaRPr lang="en-US" sz="3200" dirty="0"/>
          </a:p>
        </p:txBody>
      </p:sp>
    </p:spTree>
    <p:extLst>
      <p:ext uri="{BB962C8B-B14F-4D97-AF65-F5344CB8AC3E}">
        <p14:creationId xmlns:p14="http://schemas.microsoft.com/office/powerpoint/2010/main" val="34472028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Transfer students end up taking 10 more credits than students who don’t transfer to complete their degrees.</a:t>
            </a:r>
          </a:p>
          <a:p>
            <a:pPr>
              <a:buNone/>
            </a:pPr>
            <a:endParaRPr lang="en-US" sz="1800" dirty="0" smtClean="0"/>
          </a:p>
          <a:p>
            <a:pPr>
              <a:buNone/>
            </a:pPr>
            <a:endParaRPr lang="en-US" sz="1800" dirty="0" smtClean="0"/>
          </a:p>
          <a:p>
            <a:pPr>
              <a:buNone/>
            </a:pPr>
            <a:r>
              <a:rPr lang="en-US" sz="1800" dirty="0" smtClean="0"/>
              <a:t>	U.S. Government Accountability Office, cited by Adult College Completion Network.  </a:t>
            </a:r>
            <a:r>
              <a:rPr lang="en-US" sz="1800" i="1" dirty="0" smtClean="0"/>
              <a:t>Strategies for Success:  Promising Ideas in Adult College Completion</a:t>
            </a:r>
            <a:r>
              <a:rPr lang="en-US" sz="1800" dirty="0" smtClean="0"/>
              <a:t>. 2012)</a:t>
            </a:r>
            <a:endParaRPr lang="en-US" sz="1800" dirty="0"/>
          </a:p>
        </p:txBody>
      </p:sp>
      <p:sp>
        <p:nvSpPr>
          <p:cNvPr id="3" name="Title 2"/>
          <p:cNvSpPr>
            <a:spLocks noGrp="1"/>
          </p:cNvSpPr>
          <p:nvPr>
            <p:ph type="title"/>
          </p:nvPr>
        </p:nvSpPr>
        <p:spPr/>
        <p:txBody>
          <a:bodyPr/>
          <a:lstStyle/>
          <a:p>
            <a:r>
              <a:rPr lang="en-US" dirty="0" smtClean="0"/>
              <a:t>Implications for transfer</a:t>
            </a:r>
            <a:endParaRPr lang="en-US" dirty="0"/>
          </a:p>
        </p:txBody>
      </p:sp>
      <p:sp>
        <p:nvSpPr>
          <p:cNvPr id="4" name="Slide Number Placeholder 3"/>
          <p:cNvSpPr>
            <a:spLocks noGrp="1"/>
          </p:cNvSpPr>
          <p:nvPr>
            <p:ph type="sldNum" sz="quarter" idx="10"/>
          </p:nvPr>
        </p:nvSpPr>
        <p:spPr/>
        <p:txBody>
          <a:bodyPr/>
          <a:lstStyle/>
          <a:p>
            <a:pPr>
              <a:defRPr/>
            </a:pPr>
            <a:fld id="{AD585CF8-5150-40A9-8FE1-0B8DB21EBB24}" type="slidenum">
              <a:rPr lang="en-US" smtClean="0"/>
              <a:pPr>
                <a:defRPr/>
              </a:pPr>
              <a:t>62</a:t>
            </a:fld>
            <a:endParaRPr lang="en-US"/>
          </a:p>
        </p:txBody>
      </p:sp>
    </p:spTree>
    <p:extLst>
      <p:ext uri="{BB962C8B-B14F-4D97-AF65-F5344CB8AC3E}">
        <p14:creationId xmlns:p14="http://schemas.microsoft.com/office/powerpoint/2010/main" val="9762542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err="1" smtClean="0"/>
              <a:t>MnSCU</a:t>
            </a:r>
            <a:endParaRPr lang="en-US" dirty="0" smtClean="0"/>
          </a:p>
          <a:p>
            <a:r>
              <a:rPr lang="en-US" sz="2400" b="1" dirty="0" smtClean="0"/>
              <a:t>Procedure 3.35.1 Credit for Prior Learning for </a:t>
            </a:r>
            <a:r>
              <a:rPr lang="en-US" sz="2400" b="1" dirty="0" smtClean="0">
                <a:hlinkClick r:id="rId2" action="ppaction://hlinkfile"/>
              </a:rPr>
              <a:t>Board Policy 3.35</a:t>
            </a:r>
            <a:r>
              <a:rPr lang="en-US" sz="2400" b="1" dirty="0" smtClean="0"/>
              <a:t> (10/08/08) </a:t>
            </a:r>
          </a:p>
          <a:p>
            <a:pPr lvl="2">
              <a:buNone/>
            </a:pPr>
            <a:r>
              <a:rPr lang="en-US" dirty="0" smtClean="0"/>
              <a:t>Part 3. Implementation of Procedure 3.35.1. Each system college and university shall implement a policy and procedure on credit for prior learning …</a:t>
            </a: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63</a:t>
            </a:fld>
            <a:endParaRPr lang="en-US" dirty="0"/>
          </a:p>
        </p:txBody>
      </p:sp>
      <p:sp>
        <p:nvSpPr>
          <p:cNvPr id="4" name="Title 3"/>
          <p:cNvSpPr>
            <a:spLocks noGrp="1"/>
          </p:cNvSpPr>
          <p:nvPr>
            <p:ph type="title"/>
          </p:nvPr>
        </p:nvSpPr>
        <p:spPr/>
        <p:txBody>
          <a:bodyPr/>
          <a:lstStyle/>
          <a:p>
            <a:r>
              <a:rPr lang="en-US" sz="3200" dirty="0" smtClean="0"/>
              <a:t>Minnesota</a:t>
            </a:r>
            <a:endParaRPr lang="en-US" sz="3200" dirty="0"/>
          </a:p>
        </p:txBody>
      </p:sp>
    </p:spTree>
    <p:extLst>
      <p:ext uri="{BB962C8B-B14F-4D97-AF65-F5344CB8AC3E}">
        <p14:creationId xmlns:p14="http://schemas.microsoft.com/office/powerpoint/2010/main" val="27900587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550" y="1319349"/>
            <a:ext cx="7010400" cy="4243251"/>
          </a:xfrm>
        </p:spPr>
        <p:txBody>
          <a:bodyPr/>
          <a:lstStyle/>
          <a:p>
            <a:pPr>
              <a:buNone/>
            </a:pPr>
            <a:r>
              <a:rPr lang="en-US" sz="2400" b="1" dirty="0" smtClean="0"/>
              <a:t>State Board for Community Colleges and Occupational Education  </a:t>
            </a:r>
          </a:p>
          <a:p>
            <a:pPr>
              <a:buNone/>
            </a:pPr>
            <a:endParaRPr lang="en-US" sz="2400" b="1" dirty="0" smtClean="0"/>
          </a:p>
          <a:p>
            <a:pPr>
              <a:buNone/>
            </a:pPr>
            <a:r>
              <a:rPr lang="en-US" sz="2400" dirty="0" smtClean="0"/>
              <a:t>“The State Board </a:t>
            </a:r>
            <a:r>
              <a:rPr lang="en-US" sz="2400" b="1" dirty="0" smtClean="0"/>
              <a:t>supports</a:t>
            </a:r>
            <a:r>
              <a:rPr lang="en-US" sz="2400" dirty="0" smtClean="0"/>
              <a:t> the concept of life-long learning to meet the retraining, upgrading, and personal enrichment needs of students. It is the policy of the Board that a student’s experience outside the college classroom shall be evaluated for college credit at the student’s request.”</a:t>
            </a:r>
          </a:p>
        </p:txBody>
      </p:sp>
      <p:sp>
        <p:nvSpPr>
          <p:cNvPr id="3" name="Title 2"/>
          <p:cNvSpPr>
            <a:spLocks noGrp="1"/>
          </p:cNvSpPr>
          <p:nvPr>
            <p:ph type="title"/>
          </p:nvPr>
        </p:nvSpPr>
        <p:spPr/>
        <p:txBody>
          <a:bodyPr/>
          <a:lstStyle/>
          <a:p>
            <a:r>
              <a:rPr lang="en-US" dirty="0" smtClean="0"/>
              <a:t>Colorado</a:t>
            </a:r>
            <a:endParaRPr lang="en-US" dirty="0"/>
          </a:p>
        </p:txBody>
      </p:sp>
      <p:sp>
        <p:nvSpPr>
          <p:cNvPr id="4" name="Slide Number Placeholder 3"/>
          <p:cNvSpPr>
            <a:spLocks noGrp="1"/>
          </p:cNvSpPr>
          <p:nvPr>
            <p:ph type="sldNum" sz="quarter" idx="10"/>
          </p:nvPr>
        </p:nvSpPr>
        <p:spPr/>
        <p:txBody>
          <a:bodyPr/>
          <a:lstStyle/>
          <a:p>
            <a:pPr>
              <a:defRPr/>
            </a:pPr>
            <a:fld id="{AD585CF8-5150-40A9-8FE1-0B8DB21EBB24}" type="slidenum">
              <a:rPr lang="en-US" smtClean="0"/>
              <a:pPr>
                <a:defRPr/>
              </a:pPr>
              <a:t>64</a:t>
            </a:fld>
            <a:endParaRPr lang="en-US"/>
          </a:p>
        </p:txBody>
      </p:sp>
    </p:spTree>
    <p:extLst>
      <p:ext uri="{BB962C8B-B14F-4D97-AF65-F5344CB8AC3E}">
        <p14:creationId xmlns:p14="http://schemas.microsoft.com/office/powerpoint/2010/main" val="4996491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550" y="1789611"/>
            <a:ext cx="7010400" cy="3733800"/>
          </a:xfrm>
        </p:spPr>
        <p:txBody>
          <a:bodyPr/>
          <a:lstStyle/>
          <a:p>
            <a:pPr>
              <a:buNone/>
            </a:pPr>
            <a:r>
              <a:rPr lang="en-US" sz="2400" b="1" dirty="0" smtClean="0"/>
              <a:t>Legislation, 2012:	</a:t>
            </a:r>
          </a:p>
          <a:p>
            <a:pPr>
              <a:buNone/>
            </a:pPr>
            <a:r>
              <a:rPr lang="en-US" sz="2400" dirty="0" smtClean="0"/>
              <a:t>	</a:t>
            </a:r>
          </a:p>
          <a:p>
            <a:pPr>
              <a:buNone/>
            </a:pPr>
            <a:r>
              <a:rPr lang="en-US" sz="2800" dirty="0" smtClean="0"/>
              <a:t>	“Beginning in the 2013-14 academic year, each public institution of higher education shall adopt and make public a policy or program to determine academic credit for prior learning.”</a:t>
            </a:r>
            <a:endParaRPr lang="en-US" sz="2800" dirty="0"/>
          </a:p>
        </p:txBody>
      </p:sp>
      <p:sp>
        <p:nvSpPr>
          <p:cNvPr id="3" name="Title 2"/>
          <p:cNvSpPr>
            <a:spLocks noGrp="1"/>
          </p:cNvSpPr>
          <p:nvPr>
            <p:ph type="title"/>
          </p:nvPr>
        </p:nvSpPr>
        <p:spPr/>
        <p:txBody>
          <a:bodyPr/>
          <a:lstStyle/>
          <a:p>
            <a:r>
              <a:rPr lang="en-US" dirty="0" smtClean="0"/>
              <a:t>Colorado</a:t>
            </a:r>
            <a:endParaRPr lang="en-US" dirty="0"/>
          </a:p>
        </p:txBody>
      </p:sp>
      <p:sp>
        <p:nvSpPr>
          <p:cNvPr id="4" name="Slide Number Placeholder 3"/>
          <p:cNvSpPr>
            <a:spLocks noGrp="1"/>
          </p:cNvSpPr>
          <p:nvPr>
            <p:ph type="sldNum" sz="quarter" idx="10"/>
          </p:nvPr>
        </p:nvSpPr>
        <p:spPr/>
        <p:txBody>
          <a:bodyPr/>
          <a:lstStyle/>
          <a:p>
            <a:pPr>
              <a:defRPr/>
            </a:pPr>
            <a:fld id="{AD585CF8-5150-40A9-8FE1-0B8DB21EBB24}" type="slidenum">
              <a:rPr lang="en-US" smtClean="0"/>
              <a:pPr>
                <a:defRPr/>
              </a:pPr>
              <a:t>65</a:t>
            </a:fld>
            <a:endParaRPr lang="en-US"/>
          </a:p>
        </p:txBody>
      </p:sp>
    </p:spTree>
    <p:extLst>
      <p:ext uri="{BB962C8B-B14F-4D97-AF65-F5344CB8AC3E}">
        <p14:creationId xmlns:p14="http://schemas.microsoft.com/office/powerpoint/2010/main" val="19566754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0053" y="1685108"/>
            <a:ext cx="7010400" cy="3733800"/>
          </a:xfrm>
        </p:spPr>
        <p:txBody>
          <a:bodyPr/>
          <a:lstStyle/>
          <a:p>
            <a:pPr>
              <a:buNone/>
            </a:pPr>
            <a:r>
              <a:rPr lang="en-US" sz="2800" dirty="0" smtClean="0"/>
              <a:t>	</a:t>
            </a:r>
            <a:r>
              <a:rPr lang="en-US" sz="2800" b="1" dirty="0" smtClean="0"/>
              <a:t>Legislation:</a:t>
            </a:r>
          </a:p>
          <a:p>
            <a:pPr>
              <a:buNone/>
            </a:pPr>
            <a:endParaRPr lang="en-US" sz="2800" b="1" dirty="0" smtClean="0"/>
          </a:p>
          <a:p>
            <a:pPr>
              <a:buNone/>
            </a:pPr>
            <a:r>
              <a:rPr lang="en-US" sz="2800" b="1" dirty="0" smtClean="0"/>
              <a:t>	T</a:t>
            </a:r>
            <a:r>
              <a:rPr lang="en-US" sz="2800" dirty="0" smtClean="0"/>
              <a:t>he state board of community and technical colleges must “develop policies for awarding academic credit for learning from work and military experience, military and law enforcement training, career college training, internships and externships, and apprenticeships.”</a:t>
            </a:r>
          </a:p>
          <a:p>
            <a:endParaRPr lang="en-US" dirty="0"/>
          </a:p>
        </p:txBody>
      </p:sp>
      <p:sp>
        <p:nvSpPr>
          <p:cNvPr id="3" name="Title 2"/>
          <p:cNvSpPr>
            <a:spLocks noGrp="1"/>
          </p:cNvSpPr>
          <p:nvPr>
            <p:ph type="title"/>
          </p:nvPr>
        </p:nvSpPr>
        <p:spPr/>
        <p:txBody>
          <a:bodyPr/>
          <a:lstStyle/>
          <a:p>
            <a:r>
              <a:rPr lang="en-US" dirty="0" smtClean="0"/>
              <a:t>Washington</a:t>
            </a:r>
            <a:endParaRPr lang="en-US" dirty="0"/>
          </a:p>
        </p:txBody>
      </p:sp>
      <p:sp>
        <p:nvSpPr>
          <p:cNvPr id="4" name="Slide Number Placeholder 3"/>
          <p:cNvSpPr>
            <a:spLocks noGrp="1"/>
          </p:cNvSpPr>
          <p:nvPr>
            <p:ph type="sldNum" sz="quarter" idx="10"/>
          </p:nvPr>
        </p:nvSpPr>
        <p:spPr/>
        <p:txBody>
          <a:bodyPr/>
          <a:lstStyle/>
          <a:p>
            <a:pPr>
              <a:defRPr/>
            </a:pPr>
            <a:fld id="{AD585CF8-5150-40A9-8FE1-0B8DB21EBB24}" type="slidenum">
              <a:rPr lang="en-US" smtClean="0"/>
              <a:pPr>
                <a:defRPr/>
              </a:pPr>
              <a:t>66</a:t>
            </a:fld>
            <a:endParaRPr lang="en-US"/>
          </a:p>
        </p:txBody>
      </p:sp>
    </p:spTree>
    <p:extLst>
      <p:ext uri="{BB962C8B-B14F-4D97-AF65-F5344CB8AC3E}">
        <p14:creationId xmlns:p14="http://schemas.microsoft.com/office/powerpoint/2010/main" val="17637581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550" y="1240971"/>
            <a:ext cx="7010400" cy="4321629"/>
          </a:xfrm>
        </p:spPr>
        <p:txBody>
          <a:bodyPr/>
          <a:lstStyle/>
          <a:p>
            <a:pPr>
              <a:buNone/>
            </a:pPr>
            <a:r>
              <a:rPr lang="en-US" sz="2400" b="1" dirty="0" smtClean="0"/>
              <a:t>Legislation, 2012</a:t>
            </a:r>
          </a:p>
          <a:p>
            <a:pPr>
              <a:buNone/>
            </a:pPr>
            <a:r>
              <a:rPr lang="en-US" sz="2400" dirty="0" smtClean="0"/>
              <a:t>	</a:t>
            </a:r>
          </a:p>
          <a:p>
            <a:pPr>
              <a:buNone/>
            </a:pPr>
            <a:r>
              <a:rPr lang="en-US" sz="2400" dirty="0" smtClean="0"/>
              <a:t>	</a:t>
            </a:r>
            <a:r>
              <a:rPr lang="en-US" sz="2000" dirty="0" smtClean="0"/>
              <a:t>The Higher Education Coordinating Commission shall work with the State Board of Higher Education, community college districts and independent for-profit  and not-for-profit institutions of  higher education to carry out the following goals:</a:t>
            </a:r>
          </a:p>
          <a:p>
            <a:pPr>
              <a:buNone/>
            </a:pPr>
            <a:r>
              <a:rPr lang="en-US" sz="2400" dirty="0" smtClean="0"/>
              <a:t>	(a) </a:t>
            </a:r>
            <a:r>
              <a:rPr lang="en-US" sz="2000" b="1" dirty="0" smtClean="0"/>
              <a:t>Increase the number of students who receive academic credit for prior learning and the number of students who receive academic credit for prior learning that  counts toward their major or toward earning their degree</a:t>
            </a:r>
            <a:r>
              <a:rPr lang="en-US" sz="2000" dirty="0" smtClean="0"/>
              <a:t>, certificate or credential, while  ensuring that credit is awarded only for high quality course-level</a:t>
            </a:r>
          </a:p>
          <a:p>
            <a:pPr>
              <a:buNone/>
            </a:pPr>
            <a:r>
              <a:rPr lang="en-US" sz="2000" dirty="0" smtClean="0"/>
              <a:t> 	competencies;</a:t>
            </a:r>
            <a:endParaRPr lang="en-US" sz="2000" dirty="0"/>
          </a:p>
        </p:txBody>
      </p:sp>
      <p:sp>
        <p:nvSpPr>
          <p:cNvPr id="3" name="Title 2"/>
          <p:cNvSpPr>
            <a:spLocks noGrp="1"/>
          </p:cNvSpPr>
          <p:nvPr>
            <p:ph type="title"/>
          </p:nvPr>
        </p:nvSpPr>
        <p:spPr/>
        <p:txBody>
          <a:bodyPr/>
          <a:lstStyle/>
          <a:p>
            <a:r>
              <a:rPr lang="en-US" dirty="0" smtClean="0"/>
              <a:t>Oregon </a:t>
            </a:r>
            <a:endParaRPr lang="en-US" dirty="0"/>
          </a:p>
        </p:txBody>
      </p:sp>
      <p:sp>
        <p:nvSpPr>
          <p:cNvPr id="4" name="Slide Number Placeholder 3"/>
          <p:cNvSpPr>
            <a:spLocks noGrp="1"/>
          </p:cNvSpPr>
          <p:nvPr>
            <p:ph type="sldNum" sz="quarter" idx="10"/>
          </p:nvPr>
        </p:nvSpPr>
        <p:spPr/>
        <p:txBody>
          <a:bodyPr/>
          <a:lstStyle/>
          <a:p>
            <a:pPr>
              <a:defRPr/>
            </a:pPr>
            <a:fld id="{AD585CF8-5150-40A9-8FE1-0B8DB21EBB24}" type="slidenum">
              <a:rPr lang="en-US" smtClean="0"/>
              <a:pPr>
                <a:defRPr/>
              </a:pPr>
              <a:t>67</a:t>
            </a:fld>
            <a:endParaRPr lang="en-US"/>
          </a:p>
        </p:txBody>
      </p:sp>
    </p:spTree>
    <p:extLst>
      <p:ext uri="{BB962C8B-B14F-4D97-AF65-F5344CB8AC3E}">
        <p14:creationId xmlns:p14="http://schemas.microsoft.com/office/powerpoint/2010/main" val="4475331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550" y="1319349"/>
            <a:ext cx="7010400" cy="4243251"/>
          </a:xfrm>
        </p:spPr>
        <p:txBody>
          <a:bodyPr/>
          <a:lstStyle/>
          <a:p>
            <a:pPr>
              <a:buNone/>
            </a:pPr>
            <a:r>
              <a:rPr lang="en-US" sz="2400" i="1" dirty="0" smtClean="0"/>
              <a:t>College Productivity:  A Resource Guide for State Leaders.  </a:t>
            </a:r>
            <a:r>
              <a:rPr lang="en-US" sz="2400" dirty="0" smtClean="0"/>
              <a:t>CAEL &amp; HCM</a:t>
            </a:r>
          </a:p>
          <a:p>
            <a:pPr>
              <a:buNone/>
            </a:pPr>
            <a:r>
              <a:rPr lang="en-US" sz="2400" dirty="0" smtClean="0"/>
              <a:t>	</a:t>
            </a:r>
            <a:r>
              <a:rPr lang="en-US" sz="2400" dirty="0" smtClean="0">
                <a:hlinkClick r:id="rId2"/>
              </a:rPr>
              <a:t>http://www.cael.org/pdfs/College-Productivity-Resource-Guide2012</a:t>
            </a:r>
            <a:endParaRPr lang="en-US" sz="2400" dirty="0" smtClean="0"/>
          </a:p>
          <a:p>
            <a:pPr>
              <a:buNone/>
            </a:pPr>
            <a:endParaRPr lang="en-US" sz="2400" dirty="0" smtClean="0"/>
          </a:p>
          <a:p>
            <a:pPr>
              <a:buNone/>
            </a:pPr>
            <a:r>
              <a:rPr lang="en-US" sz="2400" i="1" dirty="0" smtClean="0"/>
              <a:t>Military guide</a:t>
            </a:r>
            <a:r>
              <a:rPr lang="en-US" sz="2400" dirty="0" smtClean="0"/>
              <a:t>.  American Council on Education</a:t>
            </a:r>
          </a:p>
          <a:p>
            <a:pPr>
              <a:buNone/>
            </a:pPr>
            <a:r>
              <a:rPr lang="en-US" sz="2400" dirty="0" smtClean="0"/>
              <a:t>		</a:t>
            </a:r>
            <a:r>
              <a:rPr lang="en-US" sz="2400" dirty="0" smtClean="0">
                <a:hlinkClick r:id="rId3"/>
              </a:rPr>
              <a:t>http://www.militaryguides.acenet.edu/</a:t>
            </a:r>
            <a:endParaRPr lang="en-US" sz="2400" dirty="0" smtClean="0"/>
          </a:p>
          <a:p>
            <a:pPr>
              <a:buNone/>
            </a:pPr>
            <a:endParaRPr lang="en-US" sz="2400" dirty="0" smtClean="0"/>
          </a:p>
          <a:p>
            <a:pPr>
              <a:buNone/>
            </a:pPr>
            <a:r>
              <a:rPr lang="en-US" sz="2400" i="1" dirty="0" smtClean="0"/>
              <a:t>National Guide to College Credit for Workforce Training. </a:t>
            </a:r>
            <a:r>
              <a:rPr lang="en-US" sz="2400" dirty="0" smtClean="0"/>
              <a:t> American Council on Education</a:t>
            </a:r>
          </a:p>
          <a:p>
            <a:pPr>
              <a:buNone/>
            </a:pPr>
            <a:r>
              <a:rPr lang="en-US" sz="2400" dirty="0" smtClean="0">
                <a:hlinkClick r:id="rId4"/>
              </a:rPr>
              <a:t>	http://www2.acenet.edu/credit</a:t>
            </a:r>
            <a:endParaRPr lang="en-US" sz="2400" dirty="0" smtClean="0"/>
          </a:p>
          <a:p>
            <a:pPr>
              <a:buNone/>
            </a:pPr>
            <a:endParaRPr lang="en-US" sz="2400" dirty="0" smtClean="0"/>
          </a:p>
          <a:p>
            <a:pPr>
              <a:buNone/>
            </a:pP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68</a:t>
            </a:fld>
            <a:endParaRPr lang="en-US"/>
          </a:p>
        </p:txBody>
      </p:sp>
      <p:sp>
        <p:nvSpPr>
          <p:cNvPr id="4" name="Title 3"/>
          <p:cNvSpPr>
            <a:spLocks noGrp="1"/>
          </p:cNvSpPr>
          <p:nvPr>
            <p:ph type="title"/>
          </p:nvPr>
        </p:nvSpPr>
        <p:spPr/>
        <p:txBody>
          <a:bodyPr/>
          <a:lstStyle/>
          <a:p>
            <a:r>
              <a:rPr lang="en-US" dirty="0" smtClean="0"/>
              <a:t>Some References</a:t>
            </a:r>
            <a:endParaRPr lang="en-US" dirty="0"/>
          </a:p>
        </p:txBody>
      </p:sp>
    </p:spTree>
    <p:extLst>
      <p:ext uri="{BB962C8B-B14F-4D97-AF65-F5344CB8AC3E}">
        <p14:creationId xmlns:p14="http://schemas.microsoft.com/office/powerpoint/2010/main" val="31381556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2845" y="1883391"/>
            <a:ext cx="7010400" cy="3733800"/>
          </a:xfrm>
        </p:spPr>
        <p:txBody>
          <a:bodyPr/>
          <a:lstStyle/>
          <a:p>
            <a:pPr marL="0" indent="0" algn="ctr">
              <a:buNone/>
            </a:pPr>
            <a:endParaRPr lang="en-US" dirty="0" smtClean="0">
              <a:hlinkClick r:id="rId2"/>
            </a:endParaRPr>
          </a:p>
          <a:p>
            <a:pPr marL="0" indent="0" algn="ctr">
              <a:buNone/>
            </a:pPr>
            <a:r>
              <a:rPr lang="en-US" dirty="0" smtClean="0">
                <a:hlinkClick r:id="rId2"/>
              </a:rPr>
              <a:t>www.cael.org</a:t>
            </a:r>
            <a:endParaRPr lang="en-US" dirty="0" smtClean="0"/>
          </a:p>
          <a:p>
            <a:pPr algn="ctr"/>
            <a:endParaRPr lang="en-US" dirty="0"/>
          </a:p>
          <a:p>
            <a:pPr marL="0" indent="0" algn="ctr">
              <a:buNone/>
            </a:pPr>
            <a:r>
              <a:rPr lang="en-US" dirty="0" smtClean="0"/>
              <a:t>(Research and Publications)</a:t>
            </a: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69</a:t>
            </a:fld>
            <a:endParaRPr lang="en-US" dirty="0"/>
          </a:p>
        </p:txBody>
      </p:sp>
      <p:sp>
        <p:nvSpPr>
          <p:cNvPr id="4" name="Title 3"/>
          <p:cNvSpPr>
            <a:spLocks noGrp="1"/>
          </p:cNvSpPr>
          <p:nvPr>
            <p:ph type="title"/>
          </p:nvPr>
        </p:nvSpPr>
        <p:spPr/>
        <p:txBody>
          <a:bodyPr/>
          <a:lstStyle/>
          <a:p>
            <a:r>
              <a:rPr lang="en-US" dirty="0" smtClean="0"/>
              <a:t>Additional CAEL References</a:t>
            </a:r>
            <a:endParaRPr lang="en-US" dirty="0"/>
          </a:p>
        </p:txBody>
      </p:sp>
    </p:spTree>
    <p:extLst>
      <p:ext uri="{BB962C8B-B14F-4D97-AF65-F5344CB8AC3E}">
        <p14:creationId xmlns:p14="http://schemas.microsoft.com/office/powerpoint/2010/main" val="2619428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t>
            </a:r>
            <a:r>
              <a:rPr lang="en-US" b="1" dirty="0" smtClean="0"/>
              <a:t>Who is addressing adult degree completion and PLA?</a:t>
            </a:r>
          </a:p>
          <a:p>
            <a:pPr lvl="1"/>
            <a:r>
              <a:rPr lang="en-US" dirty="0" smtClean="0"/>
              <a:t>President Obama</a:t>
            </a:r>
          </a:p>
          <a:p>
            <a:pPr lvl="1"/>
            <a:r>
              <a:rPr lang="en-US" dirty="0" smtClean="0"/>
              <a:t>Departments of Education and Labor</a:t>
            </a:r>
          </a:p>
          <a:p>
            <a:pPr lvl="1"/>
            <a:r>
              <a:rPr lang="en-US" dirty="0" smtClean="0"/>
              <a:t>Individual States</a:t>
            </a:r>
          </a:p>
          <a:p>
            <a:pPr lvl="1"/>
            <a:r>
              <a:rPr lang="en-US" dirty="0" smtClean="0"/>
              <a:t>Philanthropic Organizations</a:t>
            </a:r>
          </a:p>
          <a:p>
            <a:pPr lvl="1"/>
            <a:r>
              <a:rPr lang="en-US" dirty="0" smtClean="0"/>
              <a:t>Chambers of Commerce</a:t>
            </a:r>
          </a:p>
          <a:p>
            <a:pPr lvl="1"/>
            <a:r>
              <a:rPr lang="en-US" dirty="0" smtClean="0"/>
              <a:t>Individual Institutions</a:t>
            </a: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7</a:t>
            </a:fld>
            <a:endParaRPr lang="en-US" dirty="0"/>
          </a:p>
        </p:txBody>
      </p:sp>
      <p:sp>
        <p:nvSpPr>
          <p:cNvPr id="4" name="Title 3"/>
          <p:cNvSpPr>
            <a:spLocks noGrp="1"/>
          </p:cNvSpPr>
          <p:nvPr>
            <p:ph type="title"/>
          </p:nvPr>
        </p:nvSpPr>
        <p:spPr/>
        <p:txBody>
          <a:bodyPr/>
          <a:lstStyle/>
          <a:p>
            <a:r>
              <a:rPr lang="en-US" dirty="0" smtClean="0"/>
              <a:t>The Climate Is Right</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latin typeface="Times New Roman" pitchFamily="18" charset="0"/>
                <a:cs typeface="Times New Roman" pitchFamily="18" charset="0"/>
              </a:rPr>
              <a:t>Brigham, C. and Klein-Collins, R. </a:t>
            </a:r>
            <a:r>
              <a:rPr lang="en-US" sz="2400" dirty="0">
                <a:latin typeface="Times New Roman" pitchFamily="18" charset="0"/>
                <a:cs typeface="Times New Roman" pitchFamily="18" charset="0"/>
              </a:rPr>
              <a:t>(2010). </a:t>
            </a:r>
            <a:r>
              <a:rPr lang="en-US" sz="2400" i="1" dirty="0" smtClean="0">
                <a:latin typeface="Times New Roman" pitchFamily="18" charset="0"/>
                <a:cs typeface="Times New Roman" pitchFamily="18" charset="0"/>
              </a:rPr>
              <a:t>Availability</a:t>
            </a:r>
            <a:r>
              <a:rPr lang="en-US" sz="2400" i="1" dirty="0">
                <a:latin typeface="Times New Roman" pitchFamily="18" charset="0"/>
                <a:cs typeface="Times New Roman" pitchFamily="18" charset="0"/>
              </a:rPr>
              <a:t>, Use and Value of Prior Learning Assessment within Community </a:t>
            </a:r>
            <a:r>
              <a:rPr lang="en-US" sz="2400" i="1" dirty="0" smtClean="0">
                <a:latin typeface="Times New Roman" pitchFamily="18" charset="0"/>
                <a:cs typeface="Times New Roman" pitchFamily="18" charset="0"/>
              </a:rPr>
              <a:t>Colleges</a:t>
            </a:r>
            <a:r>
              <a:rPr lang="en-US" sz="2400" dirty="0" smtClean="0">
                <a:latin typeface="Times New Roman" pitchFamily="18" charset="0"/>
                <a:cs typeface="Times New Roman" pitchFamily="18" charset="0"/>
              </a:rPr>
              <a:t>. Chicago, IL:  CAEL</a:t>
            </a:r>
          </a:p>
          <a:p>
            <a:r>
              <a:rPr lang="en-US" sz="2400" dirty="0" smtClean="0">
                <a:latin typeface="Times New Roman" pitchFamily="18" charset="0"/>
                <a:cs typeface="Times New Roman" pitchFamily="18" charset="0"/>
              </a:rPr>
              <a:t>Colvin</a:t>
            </a:r>
            <a:r>
              <a:rPr lang="en-US" sz="2400" dirty="0">
                <a:latin typeface="Times New Roman" pitchFamily="18" charset="0"/>
                <a:cs typeface="Times New Roman" pitchFamily="18" charset="0"/>
              </a:rPr>
              <a:t>, J. </a:t>
            </a:r>
            <a:r>
              <a:rPr lang="en-US" sz="2400" dirty="0" smtClean="0">
                <a:latin typeface="Times New Roman" pitchFamily="18" charset="0"/>
                <a:cs typeface="Times New Roman" pitchFamily="18" charset="0"/>
              </a:rPr>
              <a:t>(2012).</a:t>
            </a:r>
            <a:r>
              <a:rPr lang="en-US" sz="2400" i="1" dirty="0" smtClean="0">
                <a:latin typeface="Times New Roman" pitchFamily="18" charset="0"/>
                <a:cs typeface="Times New Roman" pitchFamily="18" charset="0"/>
              </a:rPr>
              <a:t>Earn </a:t>
            </a:r>
            <a:r>
              <a:rPr lang="en-US" sz="2400" i="1" dirty="0">
                <a:latin typeface="Times New Roman" pitchFamily="18" charset="0"/>
                <a:cs typeface="Times New Roman" pitchFamily="18" charset="0"/>
              </a:rPr>
              <a:t>College Credit for What You </a:t>
            </a:r>
            <a:r>
              <a:rPr lang="en-US" sz="2400" i="1" dirty="0" smtClean="0">
                <a:latin typeface="Times New Roman" pitchFamily="18" charset="0"/>
                <a:cs typeface="Times New Roman" pitchFamily="18" charset="0"/>
              </a:rPr>
              <a:t>Know</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(5</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ed.). Dubuque</a:t>
            </a:r>
            <a:r>
              <a:rPr lang="en-US" sz="2400" dirty="0">
                <a:latin typeface="Times New Roman" pitchFamily="18" charset="0"/>
                <a:cs typeface="Times New Roman" pitchFamily="18" charset="0"/>
              </a:rPr>
              <a:t>, IA: </a:t>
            </a:r>
            <a:r>
              <a:rPr lang="en-US" sz="2400" dirty="0" smtClean="0">
                <a:latin typeface="Times New Roman" pitchFamily="18" charset="0"/>
                <a:cs typeface="Times New Roman" pitchFamily="18" charset="0"/>
              </a:rPr>
              <a:t>Kendall/Hunt</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Fiddler</a:t>
            </a:r>
            <a:r>
              <a:rPr lang="en-US" sz="2400" dirty="0">
                <a:latin typeface="Times New Roman" pitchFamily="18" charset="0"/>
                <a:cs typeface="Times New Roman" pitchFamily="18" charset="0"/>
              </a:rPr>
              <a:t>, M., </a:t>
            </a:r>
            <a:r>
              <a:rPr lang="en-US" sz="2400" dirty="0" err="1">
                <a:latin typeface="Times New Roman" pitchFamily="18" charset="0"/>
                <a:cs typeface="Times New Roman" pitchFamily="18" charset="0"/>
              </a:rPr>
              <a:t>Marienau</a:t>
            </a:r>
            <a:r>
              <a:rPr lang="en-US" sz="2400" dirty="0">
                <a:latin typeface="Times New Roman" pitchFamily="18" charset="0"/>
                <a:cs typeface="Times New Roman" pitchFamily="18" charset="0"/>
              </a:rPr>
              <a:t>, C. &amp; Whitaker, U. (2006). </a:t>
            </a:r>
            <a:r>
              <a:rPr lang="en-US" sz="2400" i="1" dirty="0">
                <a:latin typeface="Times New Roman" pitchFamily="18" charset="0"/>
                <a:cs typeface="Times New Roman" pitchFamily="18" charset="0"/>
              </a:rPr>
              <a:t>Assessing learning: Standards, principles, and procedures </a:t>
            </a:r>
            <a:r>
              <a:rPr lang="en-US" sz="2400" dirty="0">
                <a:latin typeface="Times New Roman" pitchFamily="18" charset="0"/>
                <a:cs typeface="Times New Roman" pitchFamily="18" charset="0"/>
              </a:rPr>
              <a:t>(2</a:t>
            </a:r>
            <a:r>
              <a:rPr lang="en-US" sz="2400" baseline="30000" dirty="0">
                <a:latin typeface="Times New Roman" pitchFamily="18" charset="0"/>
                <a:cs typeface="Times New Roman" pitchFamily="18" charset="0"/>
              </a:rPr>
              <a:t>nd</a:t>
            </a:r>
            <a:r>
              <a:rPr lang="en-US" sz="2400" dirty="0">
                <a:latin typeface="Times New Roman" pitchFamily="18" charset="0"/>
                <a:cs typeface="Times New Roman" pitchFamily="18" charset="0"/>
              </a:rPr>
              <a:t> ed.). </a:t>
            </a:r>
            <a:r>
              <a:rPr lang="en-US" sz="2400" dirty="0" smtClean="0">
                <a:latin typeface="Times New Roman" pitchFamily="18" charset="0"/>
                <a:cs typeface="Times New Roman" pitchFamily="18" charset="0"/>
              </a:rPr>
              <a:t>Dubuque, IA:  Kendall/Hunt</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70</a:t>
            </a:fld>
            <a:endParaRPr lang="en-US" dirty="0"/>
          </a:p>
        </p:txBody>
      </p:sp>
      <p:sp>
        <p:nvSpPr>
          <p:cNvPr id="4" name="Title 3"/>
          <p:cNvSpPr>
            <a:spLocks noGrp="1"/>
          </p:cNvSpPr>
          <p:nvPr>
            <p:ph type="title"/>
          </p:nvPr>
        </p:nvSpPr>
        <p:spPr/>
        <p:txBody>
          <a:bodyPr/>
          <a:lstStyle/>
          <a:p>
            <a:r>
              <a:rPr lang="en-US" dirty="0" smtClean="0"/>
              <a:t>Additional CAEL References</a:t>
            </a:r>
            <a:endParaRPr lang="en-US" dirty="0"/>
          </a:p>
        </p:txBody>
      </p:sp>
    </p:spTree>
    <p:extLst>
      <p:ext uri="{BB962C8B-B14F-4D97-AF65-F5344CB8AC3E}">
        <p14:creationId xmlns:p14="http://schemas.microsoft.com/office/powerpoint/2010/main" val="16728229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8298" y="1856096"/>
            <a:ext cx="7007651" cy="3706504"/>
          </a:xfrm>
        </p:spPr>
        <p:txBody>
          <a:bodyPr/>
          <a:lstStyle/>
          <a:p>
            <a:r>
              <a:rPr lang="en-US" sz="2400" dirty="0">
                <a:latin typeface="Times New Roman" pitchFamily="18" charset="0"/>
                <a:cs typeface="Times New Roman" pitchFamily="18" charset="0"/>
              </a:rPr>
              <a:t>Hart, D.M. and </a:t>
            </a:r>
            <a:r>
              <a:rPr lang="en-US" sz="2400" dirty="0" err="1">
                <a:latin typeface="Times New Roman" pitchFamily="18" charset="0"/>
                <a:cs typeface="Times New Roman" pitchFamily="18" charset="0"/>
              </a:rPr>
              <a:t>Hickerson</a:t>
            </a:r>
            <a:r>
              <a:rPr lang="en-US" sz="2400" dirty="0">
                <a:latin typeface="Times New Roman" pitchFamily="18" charset="0"/>
                <a:cs typeface="Times New Roman" pitchFamily="18" charset="0"/>
              </a:rPr>
              <a:t>, J.H. </a:t>
            </a:r>
            <a:r>
              <a:rPr lang="en-US" sz="2400" dirty="0" smtClean="0">
                <a:latin typeface="Times New Roman" pitchFamily="18" charset="0"/>
                <a:cs typeface="Times New Roman" pitchFamily="18" charset="0"/>
              </a:rPr>
              <a:t>(2009). </a:t>
            </a:r>
            <a:r>
              <a:rPr lang="en-US" sz="2400" i="1" dirty="0" smtClean="0">
                <a:latin typeface="Times New Roman" pitchFamily="18" charset="0"/>
                <a:cs typeface="Times New Roman" pitchFamily="18" charset="0"/>
              </a:rPr>
              <a:t>Prior </a:t>
            </a:r>
            <a:r>
              <a:rPr lang="en-US" sz="2400" i="1" dirty="0">
                <a:latin typeface="Times New Roman" pitchFamily="18" charset="0"/>
                <a:cs typeface="Times New Roman" pitchFamily="18" charset="0"/>
              </a:rPr>
              <a:t>Learning Portfolios: A Representative Collection</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Chicago, IL:  CAEL</a:t>
            </a:r>
          </a:p>
          <a:p>
            <a:r>
              <a:rPr lang="en-US" sz="2400" dirty="0" smtClean="0">
                <a:latin typeface="Times New Roman" pitchFamily="18" charset="0"/>
                <a:cs typeface="Times New Roman" pitchFamily="18" charset="0"/>
              </a:rPr>
              <a:t>Klein-Collins</a:t>
            </a:r>
            <a:r>
              <a:rPr lang="en-US" sz="2400" dirty="0">
                <a:latin typeface="Times New Roman" pitchFamily="18" charset="0"/>
                <a:cs typeface="Times New Roman" pitchFamily="18" charset="0"/>
              </a:rPr>
              <a:t>, R. (2012). </a:t>
            </a:r>
            <a:r>
              <a:rPr lang="en-US" sz="2400" i="1" dirty="0">
                <a:latin typeface="Times New Roman" pitchFamily="18" charset="0"/>
                <a:cs typeface="Times New Roman" pitchFamily="18" charset="0"/>
              </a:rPr>
              <a:t>Competency-based degree programs in the U.S.: Postsecondary credentials for measurable student learning and performance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Chicago, IL:  CAEL</a:t>
            </a:r>
          </a:p>
          <a:p>
            <a:r>
              <a:rPr lang="en-US" sz="2400" dirty="0">
                <a:latin typeface="Times New Roman" pitchFamily="18" charset="0"/>
                <a:cs typeface="Times New Roman" pitchFamily="18" charset="0"/>
              </a:rPr>
              <a:t>Klein-Collins, R. </a:t>
            </a:r>
            <a:r>
              <a:rPr lang="en-US" sz="2400" dirty="0" smtClean="0">
                <a:latin typeface="Times New Roman" pitchFamily="18" charset="0"/>
                <a:cs typeface="Times New Roman" pitchFamily="18" charset="0"/>
              </a:rPr>
              <a:t>(2010). </a:t>
            </a:r>
            <a:r>
              <a:rPr lang="en-US" sz="2400" i="1" dirty="0" smtClean="0">
                <a:latin typeface="Times New Roman" pitchFamily="18" charset="0"/>
                <a:cs typeface="Times New Roman" pitchFamily="18" charset="0"/>
              </a:rPr>
              <a:t>Fueling </a:t>
            </a:r>
            <a:r>
              <a:rPr lang="en-US" sz="2400" i="1" dirty="0">
                <a:latin typeface="Times New Roman" pitchFamily="18" charset="0"/>
                <a:cs typeface="Times New Roman" pitchFamily="18" charset="0"/>
              </a:rPr>
              <a:t>the Race to Postsecondary Success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Chicago, IL:  CAEL</a:t>
            </a:r>
            <a:endParaRPr lang="en-US" sz="24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marL="0" indent="0">
              <a:buNone/>
            </a:pP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71</a:t>
            </a:fld>
            <a:endParaRPr lang="en-US" dirty="0"/>
          </a:p>
        </p:txBody>
      </p:sp>
      <p:sp>
        <p:nvSpPr>
          <p:cNvPr id="4" name="Title 3"/>
          <p:cNvSpPr>
            <a:spLocks noGrp="1"/>
          </p:cNvSpPr>
          <p:nvPr>
            <p:ph type="title"/>
          </p:nvPr>
        </p:nvSpPr>
        <p:spPr/>
        <p:txBody>
          <a:bodyPr/>
          <a:lstStyle/>
          <a:p>
            <a:r>
              <a:rPr lang="en-US" dirty="0" smtClean="0"/>
              <a:t>Additional CAEL References</a:t>
            </a:r>
            <a:endParaRPr lang="en-US" dirty="0"/>
          </a:p>
        </p:txBody>
      </p:sp>
    </p:spTree>
    <p:extLst>
      <p:ext uri="{BB962C8B-B14F-4D97-AF65-F5344CB8AC3E}">
        <p14:creationId xmlns:p14="http://schemas.microsoft.com/office/powerpoint/2010/main" val="1626120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Incentives to return to school…</a:t>
            </a:r>
            <a:endParaRPr lang="en-US"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8</a:t>
            </a:fld>
            <a:endParaRPr lang="en-US" dirty="0"/>
          </a:p>
        </p:txBody>
      </p:sp>
      <p:sp>
        <p:nvSpPr>
          <p:cNvPr id="4" name="Title 3"/>
          <p:cNvSpPr>
            <a:spLocks noGrp="1"/>
          </p:cNvSpPr>
          <p:nvPr>
            <p:ph type="title"/>
          </p:nvPr>
        </p:nvSpPr>
        <p:spPr/>
        <p:txBody>
          <a:bodyPr/>
          <a:lstStyle/>
          <a:p>
            <a:r>
              <a:rPr lang="en-US" dirty="0" smtClean="0"/>
              <a:t>What Are Adults Saying?</a:t>
            </a:r>
            <a:endParaRPr lang="en-US" dirty="0"/>
          </a:p>
        </p:txBody>
      </p:sp>
    </p:spTree>
    <p:extLst>
      <p:ext uri="{BB962C8B-B14F-4D97-AF65-F5344CB8AC3E}">
        <p14:creationId xmlns:p14="http://schemas.microsoft.com/office/powerpoint/2010/main" val="293368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Gallup/Lumina Poll:  Feb. 5, 2013</a:t>
            </a:r>
          </a:p>
          <a:p>
            <a:pPr marL="0" indent="0">
              <a:buNone/>
            </a:pPr>
            <a:endParaRPr lang="en-US" dirty="0" smtClean="0"/>
          </a:p>
          <a:p>
            <a:pPr marL="0" indent="0">
              <a:buNone/>
            </a:pPr>
            <a:r>
              <a:rPr lang="en-US" sz="2800" dirty="0" smtClean="0"/>
              <a:t>“[Respondents] </a:t>
            </a:r>
            <a:r>
              <a:rPr lang="en-US" sz="2800" dirty="0"/>
              <a:t>overwhelmingly </a:t>
            </a:r>
            <a:r>
              <a:rPr lang="en-US" sz="2800" dirty="0" smtClean="0"/>
              <a:t>want </a:t>
            </a:r>
            <a:r>
              <a:rPr lang="en-US" sz="2800" dirty="0"/>
              <a:t>to see a new system of credentials and credits that is defined by learning and competencies rather than time</a:t>
            </a:r>
            <a:r>
              <a:rPr lang="en-US" sz="2800" dirty="0" smtClean="0"/>
              <a:t>.”</a:t>
            </a:r>
            <a:endParaRPr lang="en-US" sz="2800" dirty="0"/>
          </a:p>
          <a:p>
            <a:pPr marL="0" indent="0">
              <a:buNone/>
            </a:pPr>
            <a:endParaRPr lang="en-US" sz="2800" dirty="0"/>
          </a:p>
        </p:txBody>
      </p:sp>
      <p:sp>
        <p:nvSpPr>
          <p:cNvPr id="3" name="Slide Number Placeholder 2"/>
          <p:cNvSpPr>
            <a:spLocks noGrp="1"/>
          </p:cNvSpPr>
          <p:nvPr>
            <p:ph type="sldNum" sz="quarter" idx="10"/>
          </p:nvPr>
        </p:nvSpPr>
        <p:spPr/>
        <p:txBody>
          <a:bodyPr/>
          <a:lstStyle/>
          <a:p>
            <a:pPr>
              <a:defRPr/>
            </a:pPr>
            <a:fld id="{AD585CF8-5150-40A9-8FE1-0B8DB21EBB24}" type="slidenum">
              <a:rPr lang="en-US" smtClean="0"/>
              <a:pPr>
                <a:defRPr/>
              </a:pPr>
              <a:t>9</a:t>
            </a:fld>
            <a:endParaRPr lang="en-US"/>
          </a:p>
        </p:txBody>
      </p:sp>
      <p:sp>
        <p:nvSpPr>
          <p:cNvPr id="4" name="Title 3"/>
          <p:cNvSpPr>
            <a:spLocks noGrp="1"/>
          </p:cNvSpPr>
          <p:nvPr>
            <p:ph type="title"/>
          </p:nvPr>
        </p:nvSpPr>
        <p:spPr>
          <a:xfrm>
            <a:off x="1225550" y="0"/>
            <a:ext cx="6934200" cy="1223973"/>
          </a:xfrm>
        </p:spPr>
        <p:txBody>
          <a:bodyPr/>
          <a:lstStyle/>
          <a:p>
            <a:pPr algn="ctr"/>
            <a:r>
              <a:rPr lang="en-US" sz="3200" dirty="0" smtClean="0"/>
              <a:t>What Are Adults  Saying?</a:t>
            </a:r>
            <a:endParaRPr lang="en-US" sz="3200" dirty="0"/>
          </a:p>
        </p:txBody>
      </p:sp>
    </p:spTree>
    <p:extLst>
      <p:ext uri="{BB962C8B-B14F-4D97-AF65-F5344CB8AC3E}">
        <p14:creationId xmlns:p14="http://schemas.microsoft.com/office/powerpoint/2010/main" val="3519276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Custom 2">
      <a:dk1>
        <a:srgbClr val="000000"/>
      </a:dk1>
      <a:lt1>
        <a:srgbClr val="FFFFFF"/>
      </a:lt1>
      <a:dk2>
        <a:srgbClr val="612C51"/>
      </a:dk2>
      <a:lt2>
        <a:srgbClr val="006845"/>
      </a:lt2>
      <a:accent1>
        <a:srgbClr val="009A44"/>
      </a:accent1>
      <a:accent2>
        <a:srgbClr val="78BE20"/>
      </a:accent2>
      <a:accent3>
        <a:srgbClr val="FFFFFF"/>
      </a:accent3>
      <a:accent4>
        <a:srgbClr val="FFC000"/>
      </a:accent4>
      <a:accent5>
        <a:srgbClr val="D8EDE0"/>
      </a:accent5>
      <a:accent6>
        <a:srgbClr val="ACDAC0"/>
      </a:accent6>
      <a:hlink>
        <a:srgbClr val="612C51"/>
      </a:hlink>
      <a:folHlink>
        <a:srgbClr val="8383C2"/>
      </a:folHlink>
    </a:clrScheme>
    <a:fontScheme name="Pixel">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D4A67C"/>
          </a:buClr>
          <a:buSzTx/>
          <a:buFontTx/>
          <a:buChar char="•"/>
          <a:tabLst/>
          <a:defRPr kumimoji="0" lang="en-US" sz="2400" b="0" i="0"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D4A67C"/>
          </a:buClr>
          <a:buSzTx/>
          <a:buFontTx/>
          <a:buChar char="•"/>
          <a:tabLst/>
          <a:defRPr kumimoji="0" lang="en-US" sz="2400" b="0" i="0"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7383</TotalTime>
  <Words>2307</Words>
  <Application>Microsoft Office PowerPoint</Application>
  <PresentationFormat>On-screen Show (4:3)</PresentationFormat>
  <Paragraphs>464</Paragraphs>
  <Slides>71</Slides>
  <Notes>11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Pixel</vt:lpstr>
      <vt:lpstr>   How Prior Learning Assessment Can Support Adult Student College Completion</vt:lpstr>
      <vt:lpstr>Presenter </vt:lpstr>
      <vt:lpstr>What Is CAEL?</vt:lpstr>
      <vt:lpstr>CAEL’s Overarching Goal:</vt:lpstr>
      <vt:lpstr>Why Focus on Adults?</vt:lpstr>
      <vt:lpstr>To Remedy the Shortfall</vt:lpstr>
      <vt:lpstr>The Climate Is Right</vt:lpstr>
      <vt:lpstr>What Are Adults Saying?</vt:lpstr>
      <vt:lpstr>What Are Adults  Saying?</vt:lpstr>
      <vt:lpstr>Learning, Competence, and Experience</vt:lpstr>
      <vt:lpstr>Experience vs. Learning</vt:lpstr>
      <vt:lpstr>PLA Challenges Our Assumptions</vt:lpstr>
      <vt:lpstr>What Is PLA?</vt:lpstr>
      <vt:lpstr>What Is PLA? </vt:lpstr>
      <vt:lpstr>Four Approaches to PLA</vt:lpstr>
      <vt:lpstr>PLA at Your Institution</vt:lpstr>
      <vt:lpstr>Standardized Exams</vt:lpstr>
      <vt:lpstr>CLEP Exams College Level Examination Program</vt:lpstr>
      <vt:lpstr>Excelsior College Exams </vt:lpstr>
      <vt:lpstr>DSST Exams </vt:lpstr>
      <vt:lpstr>Non-college programs</vt:lpstr>
      <vt:lpstr>Non-college programs</vt:lpstr>
      <vt:lpstr>Challenge Exams</vt:lpstr>
      <vt:lpstr>Individualized Assessments</vt:lpstr>
      <vt:lpstr>Individualized Assessment</vt:lpstr>
      <vt:lpstr>Portfolio Assessment</vt:lpstr>
      <vt:lpstr>Meet the Students!</vt:lpstr>
      <vt:lpstr>What Is the Value of PLA?</vt:lpstr>
      <vt:lpstr>Who Participated</vt:lpstr>
      <vt:lpstr>The 48 Institutions</vt:lpstr>
      <vt:lpstr>Graduation and Completion </vt:lpstr>
      <vt:lpstr>Summary of  Graduation Findings</vt:lpstr>
      <vt:lpstr>Persistence</vt:lpstr>
      <vt:lpstr>Summary of Persistence Findings</vt:lpstr>
      <vt:lpstr>Summary of Time to Degree Findings</vt:lpstr>
      <vt:lpstr>Prior Learning Assessment</vt:lpstr>
      <vt:lpstr>North Central Association of Colleges and Schools –  HLC</vt:lpstr>
      <vt:lpstr>Principle #1 </vt:lpstr>
      <vt:lpstr>Principle #2 </vt:lpstr>
      <vt:lpstr>Principle #3</vt:lpstr>
      <vt:lpstr>Principle #4</vt:lpstr>
      <vt:lpstr>Principle #5</vt:lpstr>
      <vt:lpstr>Principle #6</vt:lpstr>
      <vt:lpstr>Principle #7</vt:lpstr>
      <vt:lpstr>Principle #8</vt:lpstr>
      <vt:lpstr>Principle #9</vt:lpstr>
      <vt:lpstr>Principle #10</vt:lpstr>
      <vt:lpstr>Implementing/Reviewing a PLA Program </vt:lpstr>
      <vt:lpstr>Some Questions</vt:lpstr>
      <vt:lpstr>Some Questions</vt:lpstr>
      <vt:lpstr>Some Questions</vt:lpstr>
      <vt:lpstr>Some Questions</vt:lpstr>
      <vt:lpstr>Accelerating Implementation</vt:lpstr>
      <vt:lpstr>CAEL’s New PLA Initiative</vt:lpstr>
      <vt:lpstr>LearningCounts.org</vt:lpstr>
      <vt:lpstr>Assessment Criteria</vt:lpstr>
      <vt:lpstr>Competence-Based/Course-Based:  Establishing Common Language</vt:lpstr>
      <vt:lpstr>PowerPoint Presentation</vt:lpstr>
      <vt:lpstr>What Are Other States Doing?</vt:lpstr>
      <vt:lpstr>Tennessee</vt:lpstr>
      <vt:lpstr>Tennessee</vt:lpstr>
      <vt:lpstr>Implications for transfer</vt:lpstr>
      <vt:lpstr>Minnesota</vt:lpstr>
      <vt:lpstr>Colorado</vt:lpstr>
      <vt:lpstr>Colorado</vt:lpstr>
      <vt:lpstr>Washington</vt:lpstr>
      <vt:lpstr>Oregon </vt:lpstr>
      <vt:lpstr>Some References</vt:lpstr>
      <vt:lpstr>Additional CAEL References</vt:lpstr>
      <vt:lpstr>Additional CAEL References</vt:lpstr>
      <vt:lpstr>Additional CAEL References</vt:lpstr>
    </vt:vector>
  </TitlesOfParts>
  <Company>CAEL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Adult Learning</dc:title>
  <dc:creator>MFLORES</dc:creator>
  <cp:lastModifiedBy>Brenda Belarmino</cp:lastModifiedBy>
  <cp:revision>444</cp:revision>
  <cp:lastPrinted>2000-03-31T18:46:48Z</cp:lastPrinted>
  <dcterms:created xsi:type="dcterms:W3CDTF">1999-04-06T19:27:52Z</dcterms:created>
  <dcterms:modified xsi:type="dcterms:W3CDTF">2014-04-14T19:37:50Z</dcterms:modified>
</cp:coreProperties>
</file>