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8" r:id="rId3"/>
  </p:sldMasterIdLst>
  <p:notesMasterIdLst>
    <p:notesMasterId r:id="rId41"/>
  </p:notesMasterIdLst>
  <p:sldIdLst>
    <p:sldId id="257" r:id="rId4"/>
    <p:sldId id="27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7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admhomefs1\Empl\mmacgreg\DOC\DATA%20for%20June%20Conference%20Workbook.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dmhomefs1\Empl\mmacgreg\DOC\DATA%20for%20June%20Conference%20Workbook.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Admcomfs1\iNAM\TAACCCT%202\Meetings\Consortium%20Meetings\June%2010%20-%2011,%202014\DATA%20from%20database%20052014.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Westat.com\DFS\HARPEREVAL\Data\Budgets\YTD%20Budget%20Scorecard%20for%20iNAM%20colleges%203.17.14%20rev.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INAM Programs of </a:t>
            </a:r>
            <a:r>
              <a:rPr lang="en-US" dirty="0" smtClean="0"/>
              <a:t>Study among 18</a:t>
            </a:r>
            <a:r>
              <a:rPr lang="en-US" baseline="0" dirty="0" smtClean="0"/>
              <a:t> Community Colleges currently counting students</a:t>
            </a:r>
            <a:endParaRPr lang="en-US" dirty="0"/>
          </a:p>
        </c:rich>
      </c:tx>
      <c:layout>
        <c:manualLayout>
          <c:xMode val="edge"/>
          <c:yMode val="edge"/>
          <c:x val="0.11226514595345563"/>
          <c:y val="0"/>
        </c:manualLayout>
      </c:layout>
      <c:overlay val="0"/>
    </c:title>
    <c:autoTitleDeleted val="0"/>
    <c:plotArea>
      <c:layout>
        <c:manualLayout>
          <c:layoutTarget val="inner"/>
          <c:xMode val="edge"/>
          <c:yMode val="edge"/>
          <c:x val="0.14202893189308871"/>
          <c:y val="0.28302302637702204"/>
          <c:w val="0.29579232182227849"/>
          <c:h val="0.63702723329796551"/>
        </c:manualLayout>
      </c:layout>
      <c:pieChart>
        <c:varyColors val="1"/>
        <c:ser>
          <c:idx val="0"/>
          <c:order val="0"/>
          <c:tx>
            <c:strRef>
              <c:f>POS!$D$1</c:f>
              <c:strCache>
                <c:ptCount val="1"/>
                <c:pt idx="0">
                  <c:v>INAM Programs of Study</c:v>
                </c:pt>
              </c:strCache>
            </c:strRef>
          </c:tx>
          <c:dPt>
            <c:idx val="0"/>
            <c:bubble3D val="0"/>
          </c:dPt>
          <c:dPt>
            <c:idx val="1"/>
            <c:bubble3D val="0"/>
          </c:dPt>
          <c:dPt>
            <c:idx val="2"/>
            <c:bubble3D val="0"/>
          </c:dPt>
          <c:dPt>
            <c:idx val="3"/>
            <c:bubble3D val="0"/>
          </c:dPt>
          <c:dPt>
            <c:idx val="4"/>
            <c:bubble3D val="0"/>
          </c:dPt>
          <c:dPt>
            <c:idx val="5"/>
            <c:bubble3D val="0"/>
          </c:dPt>
          <c:dLbls>
            <c:showLegendKey val="0"/>
            <c:showVal val="0"/>
            <c:showCatName val="0"/>
            <c:showSerName val="0"/>
            <c:showPercent val="1"/>
            <c:showBubbleSize val="0"/>
            <c:showLeaderLines val="1"/>
          </c:dLbls>
          <c:cat>
            <c:strRef>
              <c:f>POS!$D$998:$D$1003</c:f>
              <c:strCache>
                <c:ptCount val="6"/>
                <c:pt idx="0">
                  <c:v>Welding (Metalworking)</c:v>
                </c:pt>
                <c:pt idx="1">
                  <c:v>Precision machining (CNC)</c:v>
                </c:pt>
                <c:pt idx="2">
                  <c:v>Certified production technician (CPT)</c:v>
                </c:pt>
                <c:pt idx="3">
                  <c:v>Mechatronics</c:v>
                </c:pt>
                <c:pt idx="4">
                  <c:v>Maintenance</c:v>
                </c:pt>
                <c:pt idx="5">
                  <c:v>Bridge</c:v>
                </c:pt>
              </c:strCache>
            </c:strRef>
          </c:cat>
          <c:val>
            <c:numRef>
              <c:f>POS!$E$998:$E$1003</c:f>
              <c:numCache>
                <c:formatCode>General</c:formatCode>
                <c:ptCount val="6"/>
                <c:pt idx="0">
                  <c:v>317</c:v>
                </c:pt>
                <c:pt idx="1">
                  <c:v>295</c:v>
                </c:pt>
                <c:pt idx="2">
                  <c:v>206</c:v>
                </c:pt>
                <c:pt idx="3">
                  <c:v>66</c:v>
                </c:pt>
                <c:pt idx="4">
                  <c:v>48</c:v>
                </c:pt>
                <c:pt idx="5">
                  <c:v>31</c:v>
                </c:pt>
              </c:numCache>
            </c:numRef>
          </c:val>
        </c:ser>
        <c:dLbls>
          <c:showLegendKey val="0"/>
          <c:showVal val="0"/>
          <c:showCatName val="0"/>
          <c:showSerName val="0"/>
          <c:showPercent val="0"/>
          <c:showBubbleSize val="0"/>
          <c:showLeaderLines val="1"/>
        </c:dLbls>
        <c:firstSliceAng val="0"/>
      </c:pieChart>
      <c:spPr>
        <a:noFill/>
        <a:ln w="25400">
          <a:noFill/>
        </a:ln>
      </c:spPr>
    </c:plotArea>
    <c:legend>
      <c:legendPos val="r"/>
      <c:layout>
        <c:manualLayout>
          <c:xMode val="edge"/>
          <c:yMode val="edge"/>
          <c:x val="0.53155067160977176"/>
          <c:y val="0.28298765845758644"/>
          <c:w val="0.31476960661102849"/>
          <c:h val="0.65601049868766403"/>
        </c:manualLayout>
      </c:layout>
      <c:overlay val="0"/>
      <c:spPr>
        <a:effectLst/>
      </c:sp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invertIfNegative val="0"/>
          <c:cat>
            <c:strRef>
              <c:f>StudentALL_050214!$W$922:$W$928</c:f>
              <c:strCache>
                <c:ptCount val="7"/>
                <c:pt idx="0">
                  <c:v>Some college:</c:v>
                </c:pt>
                <c:pt idx="1">
                  <c:v>High school diploma:</c:v>
                </c:pt>
                <c:pt idx="2">
                  <c:v>GED:</c:v>
                </c:pt>
                <c:pt idx="3">
                  <c:v>Two-year degree:</c:v>
                </c:pt>
                <c:pt idx="4">
                  <c:v>Four year degree:</c:v>
                </c:pt>
                <c:pt idx="5">
                  <c:v>Some high school:</c:v>
                </c:pt>
                <c:pt idx="6">
                  <c:v>Graduate school:</c:v>
                </c:pt>
              </c:strCache>
            </c:strRef>
          </c:cat>
          <c:val>
            <c:numRef>
              <c:f>StudentALL_050214!$X$922:$X$928</c:f>
              <c:numCache>
                <c:formatCode>General</c:formatCode>
                <c:ptCount val="7"/>
                <c:pt idx="0">
                  <c:v>337</c:v>
                </c:pt>
                <c:pt idx="1">
                  <c:v>283</c:v>
                </c:pt>
                <c:pt idx="2">
                  <c:v>103</c:v>
                </c:pt>
                <c:pt idx="3">
                  <c:v>74</c:v>
                </c:pt>
                <c:pt idx="4">
                  <c:v>33</c:v>
                </c:pt>
                <c:pt idx="5">
                  <c:v>26</c:v>
                </c:pt>
                <c:pt idx="6">
                  <c:v>11</c:v>
                </c:pt>
              </c:numCache>
            </c:numRef>
          </c:val>
        </c:ser>
        <c:dLbls>
          <c:showLegendKey val="0"/>
          <c:showVal val="0"/>
          <c:showCatName val="0"/>
          <c:showSerName val="0"/>
          <c:showPercent val="0"/>
          <c:showBubbleSize val="0"/>
        </c:dLbls>
        <c:gapWidth val="150"/>
        <c:shape val="cylinder"/>
        <c:axId val="94661248"/>
        <c:axId val="93294976"/>
        <c:axId val="0"/>
      </c:bar3DChart>
      <c:catAx>
        <c:axId val="94661248"/>
        <c:scaling>
          <c:orientation val="minMax"/>
        </c:scaling>
        <c:delete val="0"/>
        <c:axPos val="l"/>
        <c:majorTickMark val="out"/>
        <c:minorTickMark val="none"/>
        <c:tickLblPos val="nextTo"/>
        <c:crossAx val="93294976"/>
        <c:crosses val="autoZero"/>
        <c:auto val="1"/>
        <c:lblAlgn val="ctr"/>
        <c:lblOffset val="100"/>
        <c:noMultiLvlLbl val="0"/>
      </c:catAx>
      <c:valAx>
        <c:axId val="93294976"/>
        <c:scaling>
          <c:orientation val="minMax"/>
        </c:scaling>
        <c:delete val="0"/>
        <c:axPos val="b"/>
        <c:majorGridlines/>
        <c:numFmt formatCode="General" sourceLinked="1"/>
        <c:majorTickMark val="out"/>
        <c:minorTickMark val="none"/>
        <c:tickLblPos val="nextTo"/>
        <c:crossAx val="9466124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Sheet1!$D$2:$D$6</c:f>
              <c:strCache>
                <c:ptCount val="5"/>
                <c:pt idx="0">
                  <c:v>General Student</c:v>
                </c:pt>
                <c:pt idx="1">
                  <c:v>Incumbent Worker</c:v>
                </c:pt>
                <c:pt idx="2">
                  <c:v>Dislocated Worker</c:v>
                </c:pt>
                <c:pt idx="3">
                  <c:v>Veteran</c:v>
                </c:pt>
                <c:pt idx="4">
                  <c:v>TAA eligible</c:v>
                </c:pt>
              </c:strCache>
            </c:strRef>
          </c:cat>
          <c:val>
            <c:numRef>
              <c:f>Sheet1!$E$2:$E$6</c:f>
              <c:numCache>
                <c:formatCode>General</c:formatCode>
                <c:ptCount val="5"/>
                <c:pt idx="0">
                  <c:v>585</c:v>
                </c:pt>
                <c:pt idx="1">
                  <c:v>146</c:v>
                </c:pt>
                <c:pt idx="2">
                  <c:v>79</c:v>
                </c:pt>
                <c:pt idx="3">
                  <c:v>60</c:v>
                </c:pt>
                <c:pt idx="4">
                  <c:v>25</c:v>
                </c:pt>
              </c:numCache>
            </c:numRef>
          </c:val>
        </c:ser>
        <c:dLbls>
          <c:showLegendKey val="0"/>
          <c:showVal val="0"/>
          <c:showCatName val="0"/>
          <c:showSerName val="0"/>
          <c:showPercent val="0"/>
          <c:showBubbleSize val="0"/>
        </c:dLbls>
        <c:gapWidth val="150"/>
        <c:axId val="93311360"/>
        <c:axId val="93312896"/>
      </c:barChart>
      <c:catAx>
        <c:axId val="93311360"/>
        <c:scaling>
          <c:orientation val="minMax"/>
        </c:scaling>
        <c:delete val="0"/>
        <c:axPos val="b"/>
        <c:majorTickMark val="out"/>
        <c:minorTickMark val="none"/>
        <c:tickLblPos val="nextTo"/>
        <c:crossAx val="93312896"/>
        <c:crosses val="autoZero"/>
        <c:auto val="1"/>
        <c:lblAlgn val="ctr"/>
        <c:lblOffset val="100"/>
        <c:noMultiLvlLbl val="0"/>
      </c:catAx>
      <c:valAx>
        <c:axId val="93312896"/>
        <c:scaling>
          <c:orientation val="minMax"/>
        </c:scaling>
        <c:delete val="0"/>
        <c:axPos val="l"/>
        <c:majorGridlines/>
        <c:numFmt formatCode="General" sourceLinked="1"/>
        <c:majorTickMark val="out"/>
        <c:minorTickMark val="none"/>
        <c:tickLblPos val="nextTo"/>
        <c:crossAx val="93311360"/>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explosion val="20"/>
          </c:dPt>
          <c:dPt>
            <c:idx val="1"/>
            <c:bubble3D val="0"/>
            <c:explosion val="20"/>
          </c:dPt>
          <c:dLbls>
            <c:dLbl>
              <c:idx val="0"/>
              <c:delete val="1"/>
            </c:dLbl>
            <c:dLbl>
              <c:idx val="1"/>
              <c:layout>
                <c:manualLayout>
                  <c:x val="4.9890360295872106E-2"/>
                  <c:y val="0.25546358422157472"/>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Sheet3!$A$3:$A$7</c:f>
              <c:strCache>
                <c:ptCount val="5"/>
                <c:pt idx="0">
                  <c:v>I lost my job and wanted to start working in a new area</c:v>
                </c:pt>
                <c:pt idx="1">
                  <c:v>I lost my job and decided I needed more training</c:v>
                </c:pt>
                <c:pt idx="2">
                  <c:v>I wanted to change from my existing job to a higher paying job</c:v>
                </c:pt>
                <c:pt idx="3">
                  <c:v>I had a specific career goal that requires more training</c:v>
                </c:pt>
                <c:pt idx="4">
                  <c:v>Other</c:v>
                </c:pt>
              </c:strCache>
            </c:strRef>
          </c:cat>
          <c:val>
            <c:numRef>
              <c:f>Sheet3!$B$3:$B$7</c:f>
              <c:numCache>
                <c:formatCode>General</c:formatCode>
                <c:ptCount val="5"/>
                <c:pt idx="0">
                  <c:v>120</c:v>
                </c:pt>
                <c:pt idx="1">
                  <c:v>62</c:v>
                </c:pt>
                <c:pt idx="2">
                  <c:v>308</c:v>
                </c:pt>
                <c:pt idx="3">
                  <c:v>331</c:v>
                </c:pt>
                <c:pt idx="4">
                  <c:v>69</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txPr>
    <a:bodyPr/>
    <a:lstStyle/>
    <a:p>
      <a:pPr>
        <a:defRPr sz="16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0.65455</cdr:x>
      <cdr:y>0.01483</cdr:y>
    </cdr:from>
    <cdr:to>
      <cdr:x>1</cdr:x>
      <cdr:y>0.19544</cdr:y>
    </cdr:to>
    <cdr:sp macro="" textlink="">
      <cdr:nvSpPr>
        <cdr:cNvPr id="2" name="TextBox 1"/>
        <cdr:cNvSpPr txBox="1"/>
      </cdr:nvSpPr>
      <cdr:spPr>
        <a:xfrm xmlns:a="http://schemas.openxmlformats.org/drawingml/2006/main">
          <a:off x="5486400" y="68818"/>
          <a:ext cx="2895600" cy="838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r>
            <a:rPr lang="en-US" sz="1600" dirty="0" smtClean="0"/>
            <a:t>I lost my job and wanted to start working in a new area
13%</a:t>
          </a:r>
        </a:p>
      </cdr:txBody>
    </cdr:sp>
  </cdr:relSizeAnchor>
  <cdr:relSizeAnchor xmlns:cdr="http://schemas.openxmlformats.org/drawingml/2006/chartDrawing">
    <cdr:from>
      <cdr:x>0.61818</cdr:x>
      <cdr:y>0.04767</cdr:y>
    </cdr:from>
    <cdr:to>
      <cdr:x>0.66364</cdr:x>
      <cdr:y>0.06409</cdr:y>
    </cdr:to>
    <cdr:cxnSp macro="">
      <cdr:nvCxnSpPr>
        <cdr:cNvPr id="5" name="Straight Connector 4"/>
        <cdr:cNvCxnSpPr/>
      </cdr:nvCxnSpPr>
      <cdr:spPr>
        <a:xfrm xmlns:a="http://schemas.openxmlformats.org/drawingml/2006/main" flipH="1">
          <a:off x="5181600" y="221218"/>
          <a:ext cx="381000" cy="76200"/>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B5B46-D7D1-43CA-8B87-957774E71108}" type="datetimeFigureOut">
              <a:rPr lang="en-US" smtClean="0"/>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66B8AD-349C-4670-84F1-4795DF8EA0FF}" type="slidenum">
              <a:rPr lang="en-US" smtClean="0"/>
              <a:t>‹#›</a:t>
            </a:fld>
            <a:endParaRPr lang="en-US"/>
          </a:p>
        </p:txBody>
      </p:sp>
    </p:spTree>
    <p:extLst>
      <p:ext uri="{BB962C8B-B14F-4D97-AF65-F5344CB8AC3E}">
        <p14:creationId xmlns:p14="http://schemas.microsoft.com/office/powerpoint/2010/main" val="3308510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77B5668-3AE4-4CB9-8FF3-E6FADBE116AF}" type="slidenum">
              <a:rPr lang="en-US">
                <a:solidFill>
                  <a:prstClr val="black"/>
                </a:solidFill>
              </a:rPr>
              <a:pPr/>
              <a:t>3</a:t>
            </a:fld>
            <a:endParaRPr lang="en-US" dirty="0">
              <a:solidFill>
                <a:prstClr val="black"/>
              </a:solidFill>
            </a:endParaRPr>
          </a:p>
        </p:txBody>
      </p:sp>
      <p:sp>
        <p:nvSpPr>
          <p:cNvPr id="22531" name="Rectangle 2"/>
          <p:cNvSpPr>
            <a:spLocks noGrp="1" noRot="1" noChangeAspect="1" noChangeArrowheads="1" noTextEdit="1"/>
          </p:cNvSpPr>
          <p:nvPr>
            <p:ph type="sldImg"/>
          </p:nvPr>
        </p:nvSpPr>
        <p:spPr>
          <a:xfrm>
            <a:off x="768350" y="393700"/>
            <a:ext cx="5314950" cy="3986213"/>
          </a:xfrm>
          <a:ln/>
        </p:spPr>
      </p:sp>
      <p:sp>
        <p:nvSpPr>
          <p:cNvPr id="22532" name="Rectangle 3"/>
          <p:cNvSpPr>
            <a:spLocks noGrp="1" noChangeArrowheads="1"/>
          </p:cNvSpPr>
          <p:nvPr>
            <p:ph type="body" idx="1"/>
          </p:nvPr>
        </p:nvSpPr>
        <p:spPr>
          <a:xfrm>
            <a:off x="723900" y="4665663"/>
            <a:ext cx="5486400" cy="4114800"/>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77B5668-3AE4-4CB9-8FF3-E6FADBE116AF}" type="slidenum">
              <a:rPr lang="en-US">
                <a:solidFill>
                  <a:prstClr val="black"/>
                </a:solidFill>
              </a:rPr>
              <a:pPr/>
              <a:t>4</a:t>
            </a:fld>
            <a:endParaRPr lang="en-US" dirty="0">
              <a:solidFill>
                <a:prstClr val="black"/>
              </a:solidFill>
            </a:endParaRPr>
          </a:p>
        </p:txBody>
      </p:sp>
      <p:sp>
        <p:nvSpPr>
          <p:cNvPr id="22531" name="Rectangle 2"/>
          <p:cNvSpPr>
            <a:spLocks noGrp="1" noRot="1" noChangeAspect="1" noChangeArrowheads="1" noTextEdit="1"/>
          </p:cNvSpPr>
          <p:nvPr>
            <p:ph type="sldImg"/>
          </p:nvPr>
        </p:nvSpPr>
        <p:spPr>
          <a:xfrm>
            <a:off x="768350" y="393700"/>
            <a:ext cx="5314950" cy="3986213"/>
          </a:xfrm>
          <a:ln/>
        </p:spPr>
      </p:sp>
      <p:sp>
        <p:nvSpPr>
          <p:cNvPr id="22532" name="Rectangle 3"/>
          <p:cNvSpPr>
            <a:spLocks noGrp="1" noChangeArrowheads="1"/>
          </p:cNvSpPr>
          <p:nvPr>
            <p:ph type="body" idx="1"/>
          </p:nvPr>
        </p:nvSpPr>
        <p:spPr>
          <a:xfrm>
            <a:off x="723900" y="4665663"/>
            <a:ext cx="5486400" cy="4114800"/>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77B5668-3AE4-4CB9-8FF3-E6FADBE116AF}" type="slidenum">
              <a:rPr lang="en-US">
                <a:solidFill>
                  <a:prstClr val="black"/>
                </a:solidFill>
              </a:rPr>
              <a:pPr/>
              <a:t>11</a:t>
            </a:fld>
            <a:endParaRPr lang="en-US" dirty="0">
              <a:solidFill>
                <a:prstClr val="black"/>
              </a:solidFill>
            </a:endParaRPr>
          </a:p>
        </p:txBody>
      </p:sp>
      <p:sp>
        <p:nvSpPr>
          <p:cNvPr id="22531" name="Rectangle 2"/>
          <p:cNvSpPr>
            <a:spLocks noGrp="1" noRot="1" noChangeAspect="1" noChangeArrowheads="1" noTextEdit="1"/>
          </p:cNvSpPr>
          <p:nvPr>
            <p:ph type="sldImg"/>
          </p:nvPr>
        </p:nvSpPr>
        <p:spPr>
          <a:xfrm>
            <a:off x="768350" y="393700"/>
            <a:ext cx="5314950" cy="3986213"/>
          </a:xfrm>
          <a:ln/>
        </p:spPr>
      </p:sp>
      <p:sp>
        <p:nvSpPr>
          <p:cNvPr id="22532" name="Rectangle 3"/>
          <p:cNvSpPr>
            <a:spLocks noGrp="1" noChangeArrowheads="1"/>
          </p:cNvSpPr>
          <p:nvPr>
            <p:ph type="body" idx="1"/>
          </p:nvPr>
        </p:nvSpPr>
        <p:spPr>
          <a:xfrm>
            <a:off x="723900" y="4665663"/>
            <a:ext cx="5486400" cy="4114800"/>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7E071D-A84E-468B-9ADD-322C5D48FE89}"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4139105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E071D-A84E-468B-9ADD-322C5D48FE89}"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2397593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E071D-A84E-468B-9ADD-322C5D48FE89}"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932884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288925" y="1958975"/>
            <a:ext cx="8566150" cy="1470025"/>
          </a:xfrm>
        </p:spPr>
        <p:txBody>
          <a:bodyPr anchor="b" anchorCtr="1"/>
          <a:lstStyle>
            <a:lvl1pPr algn="ctr">
              <a:lnSpc>
                <a:spcPts val="4100"/>
              </a:lnSpc>
              <a:defRPr sz="4000"/>
            </a:lvl1pPr>
          </a:lstStyle>
          <a:p>
            <a:r>
              <a:rPr lang="en-US" dirty="0"/>
              <a:t>Click to edit Master title style</a:t>
            </a:r>
          </a:p>
        </p:txBody>
      </p:sp>
      <p:sp>
        <p:nvSpPr>
          <p:cNvPr id="90115" name="Rectangle 3"/>
          <p:cNvSpPr>
            <a:spLocks noGrp="1" noChangeArrowheads="1"/>
          </p:cNvSpPr>
          <p:nvPr>
            <p:ph type="subTitle" idx="1"/>
          </p:nvPr>
        </p:nvSpPr>
        <p:spPr>
          <a:xfrm>
            <a:off x="288925" y="3473822"/>
            <a:ext cx="8566150" cy="1752600"/>
          </a:xfrm>
        </p:spPr>
        <p:txBody>
          <a:bodyPr/>
          <a:lstStyle>
            <a:lvl1pPr marL="0" indent="0" algn="ctr">
              <a:lnSpc>
                <a:spcPts val="3500"/>
              </a:lnSpc>
              <a:spcBef>
                <a:spcPts val="0"/>
              </a:spcBef>
              <a:buFont typeface="Wingdings" pitchFamily="2" charset="2"/>
              <a:buNone/>
              <a:defRPr sz="3400">
                <a:solidFill>
                  <a:schemeClr val="tx1"/>
                </a:solidFill>
              </a:defRPr>
            </a:lvl1pPr>
          </a:lstStyle>
          <a:p>
            <a:r>
              <a:rPr lang="en-US" dirty="0"/>
              <a:t>Click to edit Master subtitle style</a:t>
            </a:r>
          </a:p>
        </p:txBody>
      </p:sp>
    </p:spTree>
    <p:extLst>
      <p:ext uri="{BB962C8B-B14F-4D97-AF65-F5344CB8AC3E}">
        <p14:creationId xmlns:p14="http://schemas.microsoft.com/office/powerpoint/2010/main" val="198163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p:cNvSpPr/>
          <p:nvPr userDrawn="1"/>
        </p:nvSpPr>
        <p:spPr bwMode="white">
          <a:xfrm>
            <a:off x="0" y="0"/>
            <a:ext cx="9144000" cy="3886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fontAlgn="base">
              <a:spcBef>
                <a:spcPct val="0"/>
              </a:spcBef>
              <a:spcAft>
                <a:spcPct val="0"/>
              </a:spcAft>
            </a:pPr>
            <a:endParaRPr lang="en-US" dirty="0">
              <a:solidFill>
                <a:srgbClr val="8DC63F"/>
              </a:solidFill>
            </a:endParaRPr>
          </a:p>
        </p:txBody>
      </p:sp>
      <p:sp>
        <p:nvSpPr>
          <p:cNvPr id="5" name="Rectangle 4"/>
          <p:cNvSpPr/>
          <p:nvPr userDrawn="1"/>
        </p:nvSpPr>
        <p:spPr bwMode="white">
          <a:xfrm>
            <a:off x="0" y="358580"/>
            <a:ext cx="91440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fontAlgn="base">
              <a:spcBef>
                <a:spcPct val="0"/>
              </a:spcBef>
              <a:spcAft>
                <a:spcPct val="0"/>
              </a:spcAft>
            </a:pPr>
            <a:endParaRPr lang="en-US" dirty="0">
              <a:solidFill>
                <a:srgbClr val="8DC63F"/>
              </a:solidFill>
            </a:endParaRPr>
          </a:p>
        </p:txBody>
      </p:sp>
      <p:sp>
        <p:nvSpPr>
          <p:cNvPr id="6" name="Rectangle 5"/>
          <p:cNvSpPr/>
          <p:nvPr userDrawn="1"/>
        </p:nvSpPr>
        <p:spPr bwMode="white">
          <a:xfrm>
            <a:off x="0" y="6469380"/>
            <a:ext cx="9144000" cy="3886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fontAlgn="base">
              <a:spcBef>
                <a:spcPct val="0"/>
              </a:spcBef>
              <a:spcAft>
                <a:spcPct val="0"/>
              </a:spcAft>
            </a:pPr>
            <a:endParaRPr lang="en-US" dirty="0">
              <a:solidFill>
                <a:srgbClr val="8DC63F"/>
              </a:solidFill>
            </a:endParaRPr>
          </a:p>
        </p:txBody>
      </p:sp>
      <p:grpSp>
        <p:nvGrpSpPr>
          <p:cNvPr id="18" name="Group 17"/>
          <p:cNvGrpSpPr/>
          <p:nvPr userDrawn="1"/>
        </p:nvGrpSpPr>
        <p:grpSpPr>
          <a:xfrm>
            <a:off x="750277" y="2411778"/>
            <a:ext cx="7688250" cy="1761638"/>
            <a:chOff x="1344706" y="2624259"/>
            <a:chExt cx="11972047" cy="2743200"/>
          </a:xfrm>
        </p:grpSpPr>
        <p:pic>
          <p:nvPicPr>
            <p:cNvPr id="19" name="Picture 18" descr="shutterstock_56673664.jpg"/>
            <p:cNvPicPr>
              <a:picLocks noChangeAspect="1"/>
            </p:cNvPicPr>
            <p:nvPr userDrawn="1"/>
          </p:nvPicPr>
          <p:blipFill>
            <a:blip r:embed="rId2" cstate="print"/>
            <a:stretch>
              <a:fillRect/>
            </a:stretch>
          </p:blipFill>
          <p:spPr>
            <a:xfrm>
              <a:off x="5501930" y="2624259"/>
              <a:ext cx="3657600" cy="2743200"/>
            </a:xfrm>
            <a:prstGeom prst="rect">
              <a:avLst/>
            </a:prstGeom>
            <a:solidFill>
              <a:schemeClr val="bg2"/>
            </a:solidFill>
            <a:ln w="57150">
              <a:solidFill>
                <a:schemeClr val="bg1"/>
              </a:solidFill>
              <a:miter lim="800000"/>
              <a:headEnd/>
              <a:tailEnd/>
            </a:ln>
            <a:effectLst>
              <a:outerShdw blurRad="431800" dist="88900" dir="2700000" algn="tl" rotWithShape="0">
                <a:prstClr val="black">
                  <a:alpha val="28000"/>
                </a:prstClr>
              </a:outerShdw>
            </a:effectLst>
          </p:spPr>
        </p:pic>
        <p:pic>
          <p:nvPicPr>
            <p:cNvPr id="20" name="Picture 19" descr="shutterstock_93443824.jpg"/>
            <p:cNvPicPr>
              <a:picLocks noChangeAspect="1"/>
            </p:cNvPicPr>
            <p:nvPr userDrawn="1"/>
          </p:nvPicPr>
          <p:blipFill>
            <a:blip r:embed="rId3" cstate="print"/>
            <a:stretch>
              <a:fillRect/>
            </a:stretch>
          </p:blipFill>
          <p:spPr>
            <a:xfrm>
              <a:off x="1344706" y="2624259"/>
              <a:ext cx="3657600" cy="2743200"/>
            </a:xfrm>
            <a:prstGeom prst="rect">
              <a:avLst/>
            </a:prstGeom>
            <a:solidFill>
              <a:schemeClr val="bg2"/>
            </a:solidFill>
            <a:ln w="57150">
              <a:solidFill>
                <a:schemeClr val="bg1"/>
              </a:solidFill>
              <a:miter lim="800000"/>
              <a:headEnd/>
              <a:tailEnd/>
            </a:ln>
            <a:effectLst>
              <a:outerShdw blurRad="431800" dist="88900" dir="2700000" algn="tl" rotWithShape="0">
                <a:prstClr val="black">
                  <a:alpha val="28000"/>
                </a:prstClr>
              </a:outerShdw>
            </a:effectLst>
          </p:spPr>
        </p:pic>
        <p:pic>
          <p:nvPicPr>
            <p:cNvPr id="21" name="Picture 20" descr="shutterstock_99120779.jpg"/>
            <p:cNvPicPr>
              <a:picLocks noChangeAspect="1"/>
            </p:cNvPicPr>
            <p:nvPr userDrawn="1"/>
          </p:nvPicPr>
          <p:blipFill>
            <a:blip r:embed="rId4" cstate="print"/>
            <a:stretch>
              <a:fillRect/>
            </a:stretch>
          </p:blipFill>
          <p:spPr>
            <a:xfrm>
              <a:off x="9659153" y="2624259"/>
              <a:ext cx="3657600" cy="2743200"/>
            </a:xfrm>
            <a:prstGeom prst="rect">
              <a:avLst/>
            </a:prstGeom>
            <a:solidFill>
              <a:schemeClr val="bg2"/>
            </a:solidFill>
            <a:ln w="57150">
              <a:solidFill>
                <a:schemeClr val="bg1"/>
              </a:solidFill>
              <a:miter lim="800000"/>
              <a:headEnd/>
              <a:tailEnd/>
            </a:ln>
            <a:effectLst>
              <a:outerShdw blurRad="431800" dist="88900" dir="2700000" algn="tl" rotWithShape="0">
                <a:prstClr val="black">
                  <a:alpha val="28000"/>
                </a:prstClr>
              </a:outerShdw>
            </a:effectLst>
          </p:spPr>
        </p:pic>
      </p:grpSp>
      <p:pic>
        <p:nvPicPr>
          <p:cNvPr id="23" name="Picture 22" descr="iNAM_Logo-Vector.png"/>
          <p:cNvPicPr>
            <a:picLocks noChangeAspect="1"/>
          </p:cNvPicPr>
          <p:nvPr userDrawn="1"/>
        </p:nvPicPr>
        <p:blipFill>
          <a:blip r:embed="rId5" cstate="print"/>
          <a:stretch>
            <a:fillRect/>
          </a:stretch>
        </p:blipFill>
        <p:spPr>
          <a:xfrm>
            <a:off x="593143" y="878101"/>
            <a:ext cx="4061896" cy="1228015"/>
          </a:xfrm>
          <a:prstGeom prst="rect">
            <a:avLst/>
          </a:prstGeom>
        </p:spPr>
      </p:pic>
    </p:spTree>
    <p:extLst>
      <p:ext uri="{BB962C8B-B14F-4D97-AF65-F5344CB8AC3E}">
        <p14:creationId xmlns:p14="http://schemas.microsoft.com/office/powerpoint/2010/main" val="4020647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7500" y="480683"/>
            <a:ext cx="5850544" cy="105701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99640" y="1552575"/>
            <a:ext cx="8528844" cy="4663498"/>
          </a:xfrm>
        </p:spPr>
        <p:txBody>
          <a:bodyPr/>
          <a:lstStyle>
            <a:lvl1pPr>
              <a:lnSpc>
                <a:spcPts val="3100"/>
              </a:lnSpc>
              <a:spcBef>
                <a:spcPts val="1800"/>
              </a:spcBef>
              <a:defRPr/>
            </a:lvl1pPr>
            <a:lvl2pPr>
              <a:lnSpc>
                <a:spcPts val="2700"/>
              </a:lnSpc>
              <a:spcBef>
                <a:spcPts val="600"/>
              </a:spcBef>
              <a:defRPr/>
            </a:lvl2pPr>
            <a:lvl3pPr>
              <a:lnSpc>
                <a:spcPts val="2300"/>
              </a:lnSpc>
              <a:spcBef>
                <a:spcPts val="600"/>
              </a:spcBef>
              <a:defRPr/>
            </a:lvl3pPr>
            <a:lvl4pPr>
              <a:lnSpc>
                <a:spcPts val="1900"/>
              </a:lnSpc>
              <a:spcBef>
                <a:spcPts val="600"/>
              </a:spcBef>
              <a:defRPr/>
            </a:lvl4pPr>
            <a:lvl5pPr>
              <a:lnSpc>
                <a:spcPts val="1750"/>
              </a:lnSpc>
              <a:spcBef>
                <a:spcPts val="42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extLst>
      <p:ext uri="{BB962C8B-B14F-4D97-AF65-F5344CB8AC3E}">
        <p14:creationId xmlns:p14="http://schemas.microsoft.com/office/powerpoint/2010/main" val="2346694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7500" y="480683"/>
            <a:ext cx="5850544" cy="105701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96194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932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11150" y="483812"/>
            <a:ext cx="5737958" cy="1143000"/>
          </a:xfrm>
        </p:spPr>
        <p:txBody>
          <a:bodyPr/>
          <a:lstStyle/>
          <a:p>
            <a:r>
              <a:rPr lang="en-US" dirty="0" smtClean="0"/>
              <a:t>Click to edit Master title style</a:t>
            </a:r>
            <a:endParaRPr lang="en-US" dirty="0"/>
          </a:p>
        </p:txBody>
      </p:sp>
      <p:sp>
        <p:nvSpPr>
          <p:cNvPr id="3" name="Chart Placeholder 2"/>
          <p:cNvSpPr>
            <a:spLocks noGrp="1"/>
          </p:cNvSpPr>
          <p:nvPr>
            <p:ph type="chart" idx="1"/>
          </p:nvPr>
        </p:nvSpPr>
        <p:spPr>
          <a:xfrm>
            <a:off x="300038" y="1552576"/>
            <a:ext cx="8528050" cy="4573588"/>
          </a:xfrm>
        </p:spPr>
        <p:txBody>
          <a:bodyPr/>
          <a:lstStyle/>
          <a:p>
            <a:pPr lvl="0"/>
            <a:endParaRPr lang="en-US" noProof="0" dirty="0" smtClean="0"/>
          </a:p>
        </p:txBody>
      </p:sp>
    </p:spTree>
    <p:extLst>
      <p:ext uri="{BB962C8B-B14F-4D97-AF65-F5344CB8AC3E}">
        <p14:creationId xmlns:p14="http://schemas.microsoft.com/office/powerpoint/2010/main" val="4220856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Title and Chart">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8926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4" name="Date Placeholder 3"/>
          <p:cNvSpPr>
            <a:spLocks noGrp="1"/>
          </p:cNvSpPr>
          <p:nvPr>
            <p:ph type="dt" sz="half" idx="10"/>
          </p:nvPr>
        </p:nvSpPr>
        <p:spPr/>
        <p:txBody>
          <a:bodyPr/>
          <a:lstStyle/>
          <a:p>
            <a:endParaRPr lang="en-US" altLang="en-US">
              <a:solidFill>
                <a:srgbClr val="564B3C"/>
              </a:solidFill>
            </a:endParaRPr>
          </a:p>
        </p:txBody>
      </p:sp>
      <p:sp>
        <p:nvSpPr>
          <p:cNvPr id="5" name="Footer Placeholder 4"/>
          <p:cNvSpPr>
            <a:spLocks noGrp="1"/>
          </p:cNvSpPr>
          <p:nvPr>
            <p:ph type="ftr" sz="quarter" idx="11"/>
          </p:nvPr>
        </p:nvSpPr>
        <p:spPr/>
        <p:txBody>
          <a:bodyPr/>
          <a:lstStyle/>
          <a:p>
            <a:endParaRPr lang="en-US" altLang="en-US">
              <a:solidFill>
                <a:srgbClr val="564B3C"/>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F268D37-57FB-4349-8938-E5FDADD10255}" type="slidenum">
              <a:rPr lang="en-US" altLang="en-US" smtClean="0">
                <a:solidFill>
                  <a:srgbClr val="93A299">
                    <a:lumMod val="50000"/>
                  </a:srgbClr>
                </a:solidFill>
              </a:rPr>
              <a:pPr/>
              <a:t>‹#›</a:t>
            </a:fld>
            <a:endParaRPr lang="en-US" altLang="en-US">
              <a:solidFill>
                <a:srgbClr val="93A299">
                  <a:lumMod val="50000"/>
                </a:srgb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4883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7E071D-A84E-468B-9ADD-322C5D48FE89}"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28916084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solidFill>
                <a:srgbClr val="564B3C"/>
              </a:solidFill>
            </a:endParaRPr>
          </a:p>
        </p:txBody>
      </p:sp>
      <p:sp>
        <p:nvSpPr>
          <p:cNvPr id="5" name="Footer Placeholder 4"/>
          <p:cNvSpPr>
            <a:spLocks noGrp="1"/>
          </p:cNvSpPr>
          <p:nvPr>
            <p:ph type="ftr" sz="quarter" idx="11"/>
          </p:nvPr>
        </p:nvSpPr>
        <p:spPr/>
        <p:txBody>
          <a:bodyPr/>
          <a:lstStyle/>
          <a:p>
            <a:endParaRPr lang="en-US" altLang="en-US">
              <a:solidFill>
                <a:srgbClr val="564B3C"/>
              </a:solidFill>
            </a:endParaRP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a:t>
            </a:fld>
            <a:endParaRPr lang="en-US" altLang="en-US">
              <a:solidFill>
                <a:srgbClr val="564B3C"/>
              </a:solidFill>
            </a:endParaRPr>
          </a:p>
        </p:txBody>
      </p:sp>
    </p:spTree>
    <p:extLst>
      <p:ext uri="{BB962C8B-B14F-4D97-AF65-F5344CB8AC3E}">
        <p14:creationId xmlns:p14="http://schemas.microsoft.com/office/powerpoint/2010/main" val="26268254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4" name="Date Placeholder 3"/>
          <p:cNvSpPr>
            <a:spLocks noGrp="1"/>
          </p:cNvSpPr>
          <p:nvPr>
            <p:ph type="dt" sz="half" idx="10"/>
          </p:nvPr>
        </p:nvSpPr>
        <p:spPr/>
        <p:txBody>
          <a:bodyPr/>
          <a:lstStyle/>
          <a:p>
            <a:endParaRPr lang="en-US" altLang="en-US">
              <a:solidFill>
                <a:srgbClr val="564B3C"/>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5" name="Footer Placeholder 4"/>
          <p:cNvSpPr>
            <a:spLocks noGrp="1"/>
          </p:cNvSpPr>
          <p:nvPr>
            <p:ph type="ftr" sz="quarter" idx="11"/>
          </p:nvPr>
        </p:nvSpPr>
        <p:spPr/>
        <p:txBody>
          <a:bodyPr/>
          <a:lstStyle/>
          <a:p>
            <a:endParaRPr lang="en-US" altLang="en-US">
              <a:solidFill>
                <a:srgbClr val="564B3C"/>
              </a:solidFill>
            </a:endParaRPr>
          </a:p>
        </p:txBody>
      </p:sp>
      <p:sp>
        <p:nvSpPr>
          <p:cNvPr id="6" name="Slide Number Placeholder 5"/>
          <p:cNvSpPr>
            <a:spLocks noGrp="1"/>
          </p:cNvSpPr>
          <p:nvPr>
            <p:ph type="sldNum" sz="quarter" idx="12"/>
          </p:nvPr>
        </p:nvSpPr>
        <p:spPr/>
        <p:txBody>
          <a:bodyPr/>
          <a:lstStyle/>
          <a:p>
            <a:fld id="{D7F37919-3577-476B-95B2-82AD03FB212D}" type="slidenum">
              <a:rPr lang="en-US" altLang="en-US" smtClean="0">
                <a:solidFill>
                  <a:srgbClr val="564B3C"/>
                </a:solidFill>
              </a:rPr>
              <a:pPr/>
              <a:t>‹#›</a:t>
            </a:fld>
            <a:endParaRPr lang="en-US" altLang="en-US">
              <a:solidFill>
                <a:srgbClr val="564B3C"/>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Tree>
    <p:extLst>
      <p:ext uri="{BB962C8B-B14F-4D97-AF65-F5344CB8AC3E}">
        <p14:creationId xmlns:p14="http://schemas.microsoft.com/office/powerpoint/2010/main" val="1511284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solidFill>
                <a:srgbClr val="564B3C"/>
              </a:solidFill>
            </a:endParaRPr>
          </a:p>
        </p:txBody>
      </p:sp>
      <p:sp>
        <p:nvSpPr>
          <p:cNvPr id="6" name="Footer Placeholder 5"/>
          <p:cNvSpPr>
            <a:spLocks noGrp="1"/>
          </p:cNvSpPr>
          <p:nvPr>
            <p:ph type="ftr" sz="quarter" idx="11"/>
          </p:nvPr>
        </p:nvSpPr>
        <p:spPr/>
        <p:txBody>
          <a:bodyPr/>
          <a:lstStyle/>
          <a:p>
            <a:endParaRPr lang="en-US" altLang="en-US">
              <a:solidFill>
                <a:srgbClr val="564B3C"/>
              </a:solidFill>
            </a:endParaRPr>
          </a:p>
        </p:txBody>
      </p:sp>
      <p:sp>
        <p:nvSpPr>
          <p:cNvPr id="7" name="Slide Number Placeholder 6"/>
          <p:cNvSpPr>
            <a:spLocks noGrp="1"/>
          </p:cNvSpPr>
          <p:nvPr>
            <p:ph type="sldNum" sz="quarter" idx="12"/>
          </p:nvPr>
        </p:nvSpPr>
        <p:spPr/>
        <p:txBody>
          <a:bodyPr/>
          <a:lstStyle/>
          <a:p>
            <a:fld id="{FAEBF78C-CB74-4D3D-847C-40BFDF7818FB}" type="slidenum">
              <a:rPr lang="en-US" altLang="en-US" smtClean="0">
                <a:solidFill>
                  <a:srgbClr val="564B3C"/>
                </a:solidFill>
              </a:rPr>
              <a:pPr/>
              <a:t>‹#›</a:t>
            </a:fld>
            <a:endParaRPr lang="en-US" altLang="en-US">
              <a:solidFill>
                <a:srgbClr val="564B3C"/>
              </a:solidFill>
            </a:endParaRPr>
          </a:p>
        </p:txBody>
      </p:sp>
    </p:spTree>
    <p:extLst>
      <p:ext uri="{BB962C8B-B14F-4D97-AF65-F5344CB8AC3E}">
        <p14:creationId xmlns:p14="http://schemas.microsoft.com/office/powerpoint/2010/main" val="3914203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solidFill>
                <a:srgbClr val="564B3C"/>
              </a:solidFill>
            </a:endParaRPr>
          </a:p>
        </p:txBody>
      </p:sp>
      <p:sp>
        <p:nvSpPr>
          <p:cNvPr id="8" name="Footer Placeholder 7"/>
          <p:cNvSpPr>
            <a:spLocks noGrp="1"/>
          </p:cNvSpPr>
          <p:nvPr>
            <p:ph type="ftr" sz="quarter" idx="11"/>
          </p:nvPr>
        </p:nvSpPr>
        <p:spPr/>
        <p:txBody>
          <a:bodyPr/>
          <a:lstStyle/>
          <a:p>
            <a:endParaRPr lang="en-US" altLang="en-US">
              <a:solidFill>
                <a:srgbClr val="564B3C"/>
              </a:solidFill>
            </a:endParaRPr>
          </a:p>
        </p:txBody>
      </p:sp>
      <p:sp>
        <p:nvSpPr>
          <p:cNvPr id="9" name="Slide Number Placeholder 8"/>
          <p:cNvSpPr>
            <a:spLocks noGrp="1"/>
          </p:cNvSpPr>
          <p:nvPr>
            <p:ph type="sldNum" sz="quarter" idx="12"/>
          </p:nvPr>
        </p:nvSpPr>
        <p:spPr/>
        <p:txBody>
          <a:bodyPr/>
          <a:lstStyle/>
          <a:p>
            <a:fld id="{1650176C-4531-4F25-B996-D21C98D051F9}" type="slidenum">
              <a:rPr lang="en-US" altLang="en-US" smtClean="0">
                <a:solidFill>
                  <a:srgbClr val="564B3C"/>
                </a:solidFill>
              </a:rPr>
              <a:pPr/>
              <a:t>‹#›</a:t>
            </a:fld>
            <a:endParaRPr lang="en-US" altLang="en-US">
              <a:solidFill>
                <a:srgbClr val="564B3C"/>
              </a:solidFill>
            </a:endParaRPr>
          </a:p>
        </p:txBody>
      </p:sp>
    </p:spTree>
    <p:extLst>
      <p:ext uri="{BB962C8B-B14F-4D97-AF65-F5344CB8AC3E}">
        <p14:creationId xmlns:p14="http://schemas.microsoft.com/office/powerpoint/2010/main" val="17974486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solidFill>
                <a:srgbClr val="564B3C"/>
              </a:solidFill>
            </a:endParaRPr>
          </a:p>
        </p:txBody>
      </p:sp>
      <p:sp>
        <p:nvSpPr>
          <p:cNvPr id="4" name="Footer Placeholder 3"/>
          <p:cNvSpPr>
            <a:spLocks noGrp="1"/>
          </p:cNvSpPr>
          <p:nvPr>
            <p:ph type="ftr" sz="quarter" idx="11"/>
          </p:nvPr>
        </p:nvSpPr>
        <p:spPr/>
        <p:txBody>
          <a:bodyPr/>
          <a:lstStyle/>
          <a:p>
            <a:endParaRPr lang="en-US" altLang="en-US">
              <a:solidFill>
                <a:srgbClr val="564B3C"/>
              </a:solidFill>
            </a:endParaRPr>
          </a:p>
        </p:txBody>
      </p:sp>
      <p:sp>
        <p:nvSpPr>
          <p:cNvPr id="5" name="Slide Number Placeholder 4"/>
          <p:cNvSpPr>
            <a:spLocks noGrp="1"/>
          </p:cNvSpPr>
          <p:nvPr>
            <p:ph type="sldNum" sz="quarter" idx="12"/>
          </p:nvPr>
        </p:nvSpPr>
        <p:spPr/>
        <p:txBody>
          <a:bodyPr/>
          <a:lstStyle/>
          <a:p>
            <a:fld id="{56D6AC48-456C-481B-A6C1-42298A9E0CCE}" type="slidenum">
              <a:rPr lang="en-US" altLang="en-US" smtClean="0">
                <a:solidFill>
                  <a:srgbClr val="564B3C"/>
                </a:solidFill>
              </a:rPr>
              <a:pPr/>
              <a:t>‹#›</a:t>
            </a:fld>
            <a:endParaRPr lang="en-US" altLang="en-US">
              <a:solidFill>
                <a:srgbClr val="564B3C"/>
              </a:solidFill>
            </a:endParaRPr>
          </a:p>
        </p:txBody>
      </p:sp>
    </p:spTree>
    <p:extLst>
      <p:ext uri="{BB962C8B-B14F-4D97-AF65-F5344CB8AC3E}">
        <p14:creationId xmlns:p14="http://schemas.microsoft.com/office/powerpoint/2010/main" val="37827193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2" name="Date Placeholder 1"/>
          <p:cNvSpPr>
            <a:spLocks noGrp="1"/>
          </p:cNvSpPr>
          <p:nvPr>
            <p:ph type="dt" sz="half" idx="10"/>
          </p:nvPr>
        </p:nvSpPr>
        <p:spPr/>
        <p:txBody>
          <a:bodyPr/>
          <a:lstStyle/>
          <a:p>
            <a:endParaRPr lang="en-US" altLang="en-US">
              <a:solidFill>
                <a:srgbClr val="564B3C"/>
              </a:solidFill>
            </a:endParaRPr>
          </a:p>
        </p:txBody>
      </p:sp>
      <p:sp>
        <p:nvSpPr>
          <p:cNvPr id="3" name="Footer Placeholder 2"/>
          <p:cNvSpPr>
            <a:spLocks noGrp="1"/>
          </p:cNvSpPr>
          <p:nvPr>
            <p:ph type="ftr" sz="quarter" idx="11"/>
          </p:nvPr>
        </p:nvSpPr>
        <p:spPr/>
        <p:txBody>
          <a:bodyPr/>
          <a:lstStyle/>
          <a:p>
            <a:endParaRPr lang="en-US" altLang="en-US">
              <a:solidFill>
                <a:srgbClr val="564B3C"/>
              </a:solidFill>
            </a:endParaRPr>
          </a:p>
        </p:txBody>
      </p:sp>
      <p:sp>
        <p:nvSpPr>
          <p:cNvPr id="4" name="Slide Number Placeholder 3"/>
          <p:cNvSpPr>
            <a:spLocks noGrp="1"/>
          </p:cNvSpPr>
          <p:nvPr>
            <p:ph type="sldNum" sz="quarter" idx="12"/>
          </p:nvPr>
        </p:nvSpPr>
        <p:spPr/>
        <p:txBody>
          <a:bodyPr/>
          <a:lstStyle/>
          <a:p>
            <a:fld id="{C748EA8F-01F6-46FB-8619-A71CCF550044}" type="slidenum">
              <a:rPr lang="en-US" altLang="en-US" smtClean="0">
                <a:solidFill>
                  <a:srgbClr val="564B3C"/>
                </a:solidFill>
              </a:rPr>
              <a:pPr/>
              <a:t>‹#›</a:t>
            </a:fld>
            <a:endParaRPr lang="en-US" altLang="en-US">
              <a:solidFill>
                <a:srgbClr val="564B3C"/>
              </a:solidFill>
            </a:endParaRPr>
          </a:p>
        </p:txBody>
      </p:sp>
    </p:spTree>
    <p:extLst>
      <p:ext uri="{BB962C8B-B14F-4D97-AF65-F5344CB8AC3E}">
        <p14:creationId xmlns:p14="http://schemas.microsoft.com/office/powerpoint/2010/main" val="22346087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solidFill>
                <a:srgbClr val="564B3C"/>
              </a:solidFill>
            </a:endParaRPr>
          </a:p>
        </p:txBody>
      </p:sp>
      <p:sp>
        <p:nvSpPr>
          <p:cNvPr id="6" name="Footer Placeholder 5"/>
          <p:cNvSpPr>
            <a:spLocks noGrp="1"/>
          </p:cNvSpPr>
          <p:nvPr>
            <p:ph type="ftr" sz="quarter" idx="11"/>
          </p:nvPr>
        </p:nvSpPr>
        <p:spPr/>
        <p:txBody>
          <a:bodyPr/>
          <a:lstStyle/>
          <a:p>
            <a:endParaRPr lang="en-US" altLang="en-US">
              <a:solidFill>
                <a:srgbClr val="564B3C"/>
              </a:solidFill>
            </a:endParaRPr>
          </a:p>
        </p:txBody>
      </p:sp>
      <p:sp>
        <p:nvSpPr>
          <p:cNvPr id="7" name="Slide Number Placeholder 6"/>
          <p:cNvSpPr>
            <a:spLocks noGrp="1"/>
          </p:cNvSpPr>
          <p:nvPr>
            <p:ph type="sldNum" sz="quarter" idx="12"/>
          </p:nvPr>
        </p:nvSpPr>
        <p:spPr/>
        <p:txBody>
          <a:bodyPr/>
          <a:lstStyle/>
          <a:p>
            <a:fld id="{941FEFCF-6075-4DB4-B7EB-5DC42D349C36}" type="slidenum">
              <a:rPr lang="en-US" altLang="en-US" smtClean="0">
                <a:solidFill>
                  <a:srgbClr val="564B3C"/>
                </a:solidFill>
              </a:rPr>
              <a:pPr/>
              <a:t>‹#›</a:t>
            </a:fld>
            <a:endParaRPr lang="en-US" altLang="en-US">
              <a:solidFill>
                <a:srgbClr val="564B3C"/>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4135132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endParaRPr lang="en-US" altLang="en-US">
              <a:solidFill>
                <a:srgbClr val="564B3C"/>
              </a:solidFill>
            </a:endParaRPr>
          </a:p>
        </p:txBody>
      </p:sp>
      <p:sp>
        <p:nvSpPr>
          <p:cNvPr id="7" name="Slide Number Placeholder 6"/>
          <p:cNvSpPr>
            <a:spLocks noGrp="1"/>
          </p:cNvSpPr>
          <p:nvPr>
            <p:ph type="sldNum" sz="quarter" idx="12"/>
          </p:nvPr>
        </p:nvSpPr>
        <p:spPr/>
        <p:txBody>
          <a:bodyPr/>
          <a:lstStyle/>
          <a:p>
            <a:fld id="{E163BA23-E604-48D5-8955-C0990287DD47}" type="slidenum">
              <a:rPr lang="en-US" altLang="en-US" smtClean="0">
                <a:solidFill>
                  <a:srgbClr val="564B3C"/>
                </a:solidFill>
              </a:rPr>
              <a:pPr/>
              <a:t>‹#›</a:t>
            </a:fld>
            <a:endParaRPr lang="en-US" altLang="en-US">
              <a:solidFill>
                <a:srgbClr val="564B3C"/>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6" name="Footer Placeholder 5"/>
          <p:cNvSpPr>
            <a:spLocks noGrp="1"/>
          </p:cNvSpPr>
          <p:nvPr>
            <p:ph type="ftr" sz="quarter" idx="11"/>
          </p:nvPr>
        </p:nvSpPr>
        <p:spPr/>
        <p:txBody>
          <a:bodyPr/>
          <a:lstStyle/>
          <a:p>
            <a:endParaRPr lang="en-US" altLang="en-US">
              <a:solidFill>
                <a:srgbClr val="564B3C"/>
              </a:solidFill>
            </a:endParaRP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1214431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solidFill>
                <a:srgbClr val="564B3C"/>
              </a:solidFill>
            </a:endParaRPr>
          </a:p>
        </p:txBody>
      </p:sp>
      <p:sp>
        <p:nvSpPr>
          <p:cNvPr id="5" name="Footer Placeholder 4"/>
          <p:cNvSpPr>
            <a:spLocks noGrp="1"/>
          </p:cNvSpPr>
          <p:nvPr>
            <p:ph type="ftr" sz="quarter" idx="11"/>
          </p:nvPr>
        </p:nvSpPr>
        <p:spPr/>
        <p:txBody>
          <a:bodyPr/>
          <a:lstStyle/>
          <a:p>
            <a:endParaRPr lang="en-US" altLang="en-US">
              <a:solidFill>
                <a:srgbClr val="564B3C"/>
              </a:solidFill>
            </a:endParaRPr>
          </a:p>
        </p:txBody>
      </p:sp>
      <p:sp>
        <p:nvSpPr>
          <p:cNvPr id="6" name="Slide Number Placeholder 5"/>
          <p:cNvSpPr>
            <a:spLocks noGrp="1"/>
          </p:cNvSpPr>
          <p:nvPr>
            <p:ph type="sldNum" sz="quarter" idx="12"/>
          </p:nvPr>
        </p:nvSpPr>
        <p:spPr/>
        <p:txBody>
          <a:bodyPr/>
          <a:lstStyle/>
          <a:p>
            <a:fld id="{41E73AF3-DE4E-400C-B3D5-1B43CEE51209}" type="slidenum">
              <a:rPr lang="en-US" altLang="en-US" smtClean="0">
                <a:solidFill>
                  <a:srgbClr val="564B3C"/>
                </a:solidFill>
              </a:rPr>
              <a:pPr/>
              <a:t>‹#›</a:t>
            </a:fld>
            <a:endParaRPr lang="en-US" altLang="en-US">
              <a:solidFill>
                <a:srgbClr val="564B3C"/>
              </a:solidFill>
            </a:endParaRPr>
          </a:p>
        </p:txBody>
      </p:sp>
    </p:spTree>
    <p:extLst>
      <p:ext uri="{BB962C8B-B14F-4D97-AF65-F5344CB8AC3E}">
        <p14:creationId xmlns:p14="http://schemas.microsoft.com/office/powerpoint/2010/main" val="26701711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solidFill>
                <a:srgbClr val="564B3C"/>
              </a:solidFill>
            </a:endParaRPr>
          </a:p>
        </p:txBody>
      </p:sp>
      <p:sp>
        <p:nvSpPr>
          <p:cNvPr id="5" name="Footer Placeholder 4"/>
          <p:cNvSpPr>
            <a:spLocks noGrp="1"/>
          </p:cNvSpPr>
          <p:nvPr>
            <p:ph type="ftr" sz="quarter" idx="11"/>
          </p:nvPr>
        </p:nvSpPr>
        <p:spPr/>
        <p:txBody>
          <a:bodyPr/>
          <a:lstStyle/>
          <a:p>
            <a:endParaRPr lang="en-US" altLang="en-US">
              <a:solidFill>
                <a:srgbClr val="564B3C"/>
              </a:solidFill>
            </a:endParaRPr>
          </a:p>
        </p:txBody>
      </p:sp>
      <p:sp>
        <p:nvSpPr>
          <p:cNvPr id="6" name="Slide Number Placeholder 5"/>
          <p:cNvSpPr>
            <a:spLocks noGrp="1"/>
          </p:cNvSpPr>
          <p:nvPr>
            <p:ph type="sldNum" sz="quarter" idx="12"/>
          </p:nvPr>
        </p:nvSpPr>
        <p:spPr/>
        <p:txBody>
          <a:bodyPr/>
          <a:lstStyle/>
          <a:p>
            <a:fld id="{852D714E-619E-4B2C-867E-6A9746A499FF}" type="slidenum">
              <a:rPr lang="en-US" altLang="en-US" smtClean="0">
                <a:solidFill>
                  <a:srgbClr val="564B3C"/>
                </a:solidFill>
              </a:rPr>
              <a:pPr/>
              <a:t>‹#›</a:t>
            </a:fld>
            <a:endParaRPr lang="en-US" altLang="en-US">
              <a:solidFill>
                <a:srgbClr val="564B3C"/>
              </a:solidFill>
            </a:endParaRPr>
          </a:p>
        </p:txBody>
      </p:sp>
    </p:spTree>
    <p:extLst>
      <p:ext uri="{BB962C8B-B14F-4D97-AF65-F5344CB8AC3E}">
        <p14:creationId xmlns:p14="http://schemas.microsoft.com/office/powerpoint/2010/main" val="147246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7E071D-A84E-468B-9ADD-322C5D48FE89}"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309495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7E071D-A84E-468B-9ADD-322C5D48FE89}"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1559804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7E071D-A84E-468B-9ADD-322C5D48FE89}" type="datetimeFigureOut">
              <a:rPr lang="en-US" smtClean="0"/>
              <a:t>6/9/2014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17184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7E071D-A84E-468B-9ADD-322C5D48FE89}" type="datetimeFigureOut">
              <a:rPr lang="en-US" smtClean="0"/>
              <a:t>6/9/2014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331433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E071D-A84E-468B-9ADD-322C5D48FE89}" type="datetimeFigureOut">
              <a:rPr lang="en-US" smtClean="0"/>
              <a:t>6/9/2014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61855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E071D-A84E-468B-9ADD-322C5D48FE89}"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273899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7E071D-A84E-468B-9ADD-322C5D48FE89}"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1E6B8-D917-4CB7-BD19-06C77C076E18}" type="slidenum">
              <a:rPr lang="en-US" smtClean="0"/>
              <a:t>‹#›</a:t>
            </a:fld>
            <a:endParaRPr lang="en-US"/>
          </a:p>
        </p:txBody>
      </p:sp>
    </p:spTree>
    <p:extLst>
      <p:ext uri="{BB962C8B-B14F-4D97-AF65-F5344CB8AC3E}">
        <p14:creationId xmlns:p14="http://schemas.microsoft.com/office/powerpoint/2010/main" val="2769671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E071D-A84E-468B-9ADD-322C5D48FE89}" type="datetimeFigureOut">
              <a:rPr lang="en-US" smtClean="0"/>
              <a:t>6/9/2014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1E6B8-D917-4CB7-BD19-06C77C076E18}" type="slidenum">
              <a:rPr lang="en-US" smtClean="0"/>
              <a:t>‹#›</a:t>
            </a:fld>
            <a:endParaRPr lang="en-US"/>
          </a:p>
        </p:txBody>
      </p:sp>
    </p:spTree>
    <p:extLst>
      <p:ext uri="{BB962C8B-B14F-4D97-AF65-F5344CB8AC3E}">
        <p14:creationId xmlns:p14="http://schemas.microsoft.com/office/powerpoint/2010/main" val="2290947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 name="Rectangle 5"/>
          <p:cNvSpPr/>
          <p:nvPr userDrawn="1"/>
        </p:nvSpPr>
        <p:spPr bwMode="white">
          <a:xfrm>
            <a:off x="0" y="0"/>
            <a:ext cx="9144000" cy="3886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fontAlgn="base">
              <a:spcBef>
                <a:spcPct val="0"/>
              </a:spcBef>
              <a:spcAft>
                <a:spcPct val="0"/>
              </a:spcAft>
            </a:pPr>
            <a:endParaRPr lang="en-US" dirty="0">
              <a:solidFill>
                <a:srgbClr val="8DC63F"/>
              </a:solidFill>
            </a:endParaRPr>
          </a:p>
        </p:txBody>
      </p:sp>
      <p:sp>
        <p:nvSpPr>
          <p:cNvPr id="3074" name="Rectangle 2"/>
          <p:cNvSpPr>
            <a:spLocks noGrp="1" noChangeArrowheads="1"/>
          </p:cNvSpPr>
          <p:nvPr>
            <p:ph type="title"/>
          </p:nvPr>
        </p:nvSpPr>
        <p:spPr bwMode="auto">
          <a:xfrm>
            <a:off x="317500" y="480683"/>
            <a:ext cx="5850544" cy="1057010"/>
          </a:xfrm>
          <a:prstGeom prst="rect">
            <a:avLst/>
          </a:prstGeom>
          <a:noFill/>
          <a:ln w="9525">
            <a:noFill/>
            <a:miter lim="800000"/>
            <a:headEnd/>
            <a:tailEnd/>
          </a:ln>
        </p:spPr>
        <p:txBody>
          <a:bodyPr vert="horz" wrap="square" lIns="32004" tIns="32004" rIns="32004" bIns="32004" numCol="1" anchor="t" anchorCtr="0" compatLnSpc="1">
            <a:prstTxWarp prst="textNoShape">
              <a:avLst/>
            </a:prstTxWarp>
          </a:bodyPr>
          <a:lstStyle/>
          <a:p>
            <a:pPr lvl="0"/>
            <a:r>
              <a:rPr lang="en-US" dirty="0" smtClean="0"/>
              <a:t>Click to edit Master title style</a:t>
            </a:r>
          </a:p>
        </p:txBody>
      </p:sp>
      <p:sp>
        <p:nvSpPr>
          <p:cNvPr id="3075" name="Rectangle 3"/>
          <p:cNvSpPr>
            <a:spLocks noGrp="1" noChangeArrowheads="1"/>
          </p:cNvSpPr>
          <p:nvPr>
            <p:ph type="body" idx="1"/>
          </p:nvPr>
        </p:nvSpPr>
        <p:spPr bwMode="auto">
          <a:xfrm>
            <a:off x="299640" y="1552575"/>
            <a:ext cx="8528844" cy="4663497"/>
          </a:xfrm>
          <a:prstGeom prst="rect">
            <a:avLst/>
          </a:prstGeom>
          <a:noFill/>
          <a:ln w="9525">
            <a:noFill/>
            <a:miter lim="800000"/>
            <a:headEnd/>
            <a:tailEnd/>
          </a:ln>
        </p:spPr>
        <p:txBody>
          <a:bodyPr vert="horz" wrap="square" lIns="32004" tIns="32004" rIns="32004" bIns="32004" numCol="1" anchor="t" anchorCtr="1"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Rectangle 6"/>
          <p:cNvSpPr/>
          <p:nvPr userDrawn="1"/>
        </p:nvSpPr>
        <p:spPr bwMode="white">
          <a:xfrm>
            <a:off x="0" y="358580"/>
            <a:ext cx="9144000" cy="76200"/>
          </a:xfrm>
          <a:prstGeom prst="rect">
            <a:avLst/>
          </a:prstGeom>
          <a:solidFill>
            <a:schemeClr val="bg1"/>
          </a:solidFill>
          <a:ln>
            <a:noFill/>
          </a:ln>
          <a:effectLst>
            <a:outerShdw blurRad="101600" dist="635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fontAlgn="base">
              <a:spcBef>
                <a:spcPct val="0"/>
              </a:spcBef>
              <a:spcAft>
                <a:spcPct val="0"/>
              </a:spcAft>
            </a:pPr>
            <a:endParaRPr lang="en-US" dirty="0">
              <a:solidFill>
                <a:srgbClr val="8DC63F"/>
              </a:solidFill>
            </a:endParaRPr>
          </a:p>
        </p:txBody>
      </p:sp>
      <p:sp>
        <p:nvSpPr>
          <p:cNvPr id="8" name="Rectangle 7"/>
          <p:cNvSpPr/>
          <p:nvPr userDrawn="1"/>
        </p:nvSpPr>
        <p:spPr bwMode="white">
          <a:xfrm>
            <a:off x="0" y="6469380"/>
            <a:ext cx="9144000" cy="3886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4008" tIns="32004" rIns="64008" bIns="32004" rtlCol="0" anchor="ctr"/>
          <a:lstStyle/>
          <a:p>
            <a:pPr algn="ctr" fontAlgn="base">
              <a:spcBef>
                <a:spcPct val="0"/>
              </a:spcBef>
              <a:spcAft>
                <a:spcPct val="0"/>
              </a:spcAft>
            </a:pPr>
            <a:endParaRPr lang="en-US" dirty="0">
              <a:solidFill>
                <a:srgbClr val="8DC63F"/>
              </a:solidFill>
            </a:endParaRPr>
          </a:p>
        </p:txBody>
      </p:sp>
      <p:pic>
        <p:nvPicPr>
          <p:cNvPr id="9" name="Picture 8" descr="iNAM_Logo-Vector.png"/>
          <p:cNvPicPr>
            <a:picLocks noChangeAspect="1"/>
          </p:cNvPicPr>
          <p:nvPr userDrawn="1"/>
        </p:nvPicPr>
        <p:blipFill>
          <a:blip r:embed="rId9" cstate="print"/>
          <a:stretch>
            <a:fillRect/>
          </a:stretch>
        </p:blipFill>
        <p:spPr>
          <a:xfrm>
            <a:off x="6121869" y="457950"/>
            <a:ext cx="2719617" cy="822210"/>
          </a:xfrm>
          <a:prstGeom prst="rect">
            <a:avLst/>
          </a:prstGeom>
        </p:spPr>
      </p:pic>
    </p:spTree>
    <p:extLst>
      <p:ext uri="{BB962C8B-B14F-4D97-AF65-F5344CB8AC3E}">
        <p14:creationId xmlns:p14="http://schemas.microsoft.com/office/powerpoint/2010/main" val="591268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rtl="0" eaLnBrk="0" fontAlgn="base" hangingPunct="0">
        <a:lnSpc>
          <a:spcPts val="3100"/>
        </a:lnSpc>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400" b="1">
          <a:solidFill>
            <a:srgbClr val="FFFF00"/>
          </a:solidFill>
          <a:latin typeface="Arial" charset="0"/>
          <a:cs typeface="Arial" charset="0"/>
        </a:defRPr>
      </a:lvl2pPr>
      <a:lvl3pPr algn="l" rtl="0" eaLnBrk="0" fontAlgn="base" hangingPunct="0">
        <a:spcBef>
          <a:spcPct val="0"/>
        </a:spcBef>
        <a:spcAft>
          <a:spcPct val="0"/>
        </a:spcAft>
        <a:defRPr sz="3400" b="1">
          <a:solidFill>
            <a:srgbClr val="FFFF00"/>
          </a:solidFill>
          <a:latin typeface="Arial" charset="0"/>
          <a:cs typeface="Arial" charset="0"/>
        </a:defRPr>
      </a:lvl3pPr>
      <a:lvl4pPr algn="l" rtl="0" eaLnBrk="0" fontAlgn="base" hangingPunct="0">
        <a:spcBef>
          <a:spcPct val="0"/>
        </a:spcBef>
        <a:spcAft>
          <a:spcPct val="0"/>
        </a:spcAft>
        <a:defRPr sz="3400" b="1">
          <a:solidFill>
            <a:srgbClr val="FFFF00"/>
          </a:solidFill>
          <a:latin typeface="Arial" charset="0"/>
          <a:cs typeface="Arial" charset="0"/>
        </a:defRPr>
      </a:lvl4pPr>
      <a:lvl5pPr algn="l" rtl="0" eaLnBrk="0" fontAlgn="base" hangingPunct="0">
        <a:spcBef>
          <a:spcPct val="0"/>
        </a:spcBef>
        <a:spcAft>
          <a:spcPct val="0"/>
        </a:spcAft>
        <a:defRPr sz="3400" b="1">
          <a:solidFill>
            <a:srgbClr val="FFFF00"/>
          </a:solidFill>
          <a:latin typeface="Arial" charset="0"/>
          <a:cs typeface="Arial" charset="0"/>
        </a:defRPr>
      </a:lvl5pPr>
      <a:lvl6pPr marL="457177" algn="l" rtl="0" fontAlgn="base">
        <a:lnSpc>
          <a:spcPct val="90000"/>
        </a:lnSpc>
        <a:spcBef>
          <a:spcPct val="0"/>
        </a:spcBef>
        <a:spcAft>
          <a:spcPct val="0"/>
        </a:spcAft>
        <a:defRPr sz="3400" b="1">
          <a:solidFill>
            <a:schemeClr val="tx2"/>
          </a:solidFill>
          <a:latin typeface="Arial" charset="0"/>
          <a:cs typeface="Arial" charset="0"/>
        </a:defRPr>
      </a:lvl6pPr>
      <a:lvl7pPr marL="914354" algn="l" rtl="0" fontAlgn="base">
        <a:lnSpc>
          <a:spcPct val="90000"/>
        </a:lnSpc>
        <a:spcBef>
          <a:spcPct val="0"/>
        </a:spcBef>
        <a:spcAft>
          <a:spcPct val="0"/>
        </a:spcAft>
        <a:defRPr sz="3400" b="1">
          <a:solidFill>
            <a:schemeClr val="tx2"/>
          </a:solidFill>
          <a:latin typeface="Arial" charset="0"/>
          <a:cs typeface="Arial" charset="0"/>
        </a:defRPr>
      </a:lvl7pPr>
      <a:lvl8pPr marL="1371532" algn="l" rtl="0" fontAlgn="base">
        <a:lnSpc>
          <a:spcPct val="90000"/>
        </a:lnSpc>
        <a:spcBef>
          <a:spcPct val="0"/>
        </a:spcBef>
        <a:spcAft>
          <a:spcPct val="0"/>
        </a:spcAft>
        <a:defRPr sz="3400" b="1">
          <a:solidFill>
            <a:schemeClr val="tx2"/>
          </a:solidFill>
          <a:latin typeface="Arial" charset="0"/>
          <a:cs typeface="Arial" charset="0"/>
        </a:defRPr>
      </a:lvl8pPr>
      <a:lvl9pPr marL="1828709" algn="l" rtl="0" fontAlgn="base">
        <a:lnSpc>
          <a:spcPct val="90000"/>
        </a:lnSpc>
        <a:spcBef>
          <a:spcPct val="0"/>
        </a:spcBef>
        <a:spcAft>
          <a:spcPct val="0"/>
        </a:spcAft>
        <a:defRPr sz="3400" b="1">
          <a:solidFill>
            <a:schemeClr val="tx2"/>
          </a:solidFill>
          <a:latin typeface="Arial" charset="0"/>
          <a:cs typeface="Arial" charset="0"/>
        </a:defRPr>
      </a:lvl9pPr>
    </p:titleStyle>
    <p:bodyStyle>
      <a:lvl1pPr marL="313373" indent="-313373" algn="l" rtl="0" eaLnBrk="0" fontAlgn="base" hangingPunct="0">
        <a:lnSpc>
          <a:spcPts val="3100"/>
        </a:lnSpc>
        <a:spcBef>
          <a:spcPts val="1800"/>
        </a:spcBef>
        <a:spcAft>
          <a:spcPct val="0"/>
        </a:spcAft>
        <a:buClr>
          <a:schemeClr val="tx1"/>
        </a:buClr>
        <a:buSzPct val="105000"/>
        <a:buFont typeface="Calibri" pitchFamily="34" charset="0"/>
        <a:buChar char="•"/>
        <a:defRPr sz="3000">
          <a:solidFill>
            <a:srgbClr val="4D4D4D"/>
          </a:solidFill>
          <a:latin typeface="+mn-lt"/>
          <a:ea typeface="+mn-ea"/>
          <a:cs typeface="+mn-cs"/>
        </a:defRPr>
      </a:lvl1pPr>
      <a:lvl2pPr marL="627857" indent="-263367" algn="l" rtl="0" eaLnBrk="0" fontAlgn="base" hangingPunct="0">
        <a:lnSpc>
          <a:spcPts val="2700"/>
        </a:lnSpc>
        <a:spcBef>
          <a:spcPts val="600"/>
        </a:spcBef>
        <a:spcAft>
          <a:spcPct val="0"/>
        </a:spcAft>
        <a:buClr>
          <a:schemeClr val="tx1"/>
        </a:buClr>
        <a:buFont typeface="Calibri" pitchFamily="34" charset="0"/>
        <a:buChar char="−"/>
        <a:defRPr sz="2600">
          <a:solidFill>
            <a:srgbClr val="4D4D4D"/>
          </a:solidFill>
          <a:latin typeface="+mn-lt"/>
          <a:cs typeface="+mn-cs"/>
        </a:defRPr>
      </a:lvl2pPr>
      <a:lvl3pPr marL="865664" indent="-200025" algn="l" rtl="0" eaLnBrk="0" fontAlgn="base" hangingPunct="0">
        <a:lnSpc>
          <a:spcPts val="2300"/>
        </a:lnSpc>
        <a:spcBef>
          <a:spcPts val="600"/>
        </a:spcBef>
        <a:spcAft>
          <a:spcPct val="0"/>
        </a:spcAft>
        <a:buClr>
          <a:schemeClr val="tx1"/>
        </a:buClr>
        <a:buFont typeface="Franklin Gothic Book" pitchFamily="34" charset="0"/>
        <a:buChar char="»"/>
        <a:defRPr sz="2200">
          <a:solidFill>
            <a:srgbClr val="4D4D4D"/>
          </a:solidFill>
          <a:latin typeface="+mn-lt"/>
          <a:cs typeface="+mn-cs"/>
        </a:defRPr>
      </a:lvl3pPr>
      <a:lvl4pPr marL="1054577" indent="-175578" algn="l" rtl="0" eaLnBrk="0" fontAlgn="base" hangingPunct="0">
        <a:lnSpc>
          <a:spcPts val="1900"/>
        </a:lnSpc>
        <a:spcBef>
          <a:spcPts val="600"/>
        </a:spcBef>
        <a:spcAft>
          <a:spcPct val="0"/>
        </a:spcAft>
        <a:buClr>
          <a:schemeClr val="tx1"/>
        </a:buClr>
        <a:buFont typeface="Calibri" pitchFamily="34" charset="0"/>
        <a:buChar char="◦"/>
        <a:defRPr sz="1800">
          <a:solidFill>
            <a:srgbClr val="4D4D4D"/>
          </a:solidFill>
          <a:latin typeface="+mn-lt"/>
          <a:cs typeface="+mn-cs"/>
        </a:defRPr>
      </a:lvl4pPr>
      <a:lvl5pPr marL="1292384" indent="-200025" algn="l" rtl="0" eaLnBrk="0" fontAlgn="base" hangingPunct="0">
        <a:lnSpc>
          <a:spcPts val="3360"/>
        </a:lnSpc>
        <a:spcBef>
          <a:spcPts val="600"/>
        </a:spcBef>
        <a:spcAft>
          <a:spcPct val="0"/>
        </a:spcAft>
        <a:buClr>
          <a:schemeClr val="tx1"/>
        </a:buClr>
        <a:buFont typeface="Calibri" pitchFamily="34" charset="0"/>
        <a:buChar char="›"/>
        <a:defRPr sz="1700">
          <a:solidFill>
            <a:srgbClr val="4D4D4D"/>
          </a:solidFill>
          <a:latin typeface="+mn-lt"/>
          <a:cs typeface="+mn-cs"/>
        </a:defRPr>
      </a:lvl5pPr>
      <a:lvl6pPr marL="1950941" indent="-242876" algn="l" rtl="0" fontAlgn="base">
        <a:spcBef>
          <a:spcPct val="20000"/>
        </a:spcBef>
        <a:spcAft>
          <a:spcPct val="0"/>
        </a:spcAft>
        <a:buClr>
          <a:srgbClr val="D00000"/>
        </a:buClr>
        <a:buChar char="»"/>
        <a:defRPr sz="1700">
          <a:solidFill>
            <a:schemeClr val="bg2"/>
          </a:solidFill>
          <a:latin typeface="+mn-lt"/>
          <a:cs typeface="+mn-cs"/>
        </a:defRPr>
      </a:lvl6pPr>
      <a:lvl7pPr marL="2408118" indent="-242876" algn="l" rtl="0" fontAlgn="base">
        <a:spcBef>
          <a:spcPct val="20000"/>
        </a:spcBef>
        <a:spcAft>
          <a:spcPct val="0"/>
        </a:spcAft>
        <a:buClr>
          <a:srgbClr val="D00000"/>
        </a:buClr>
        <a:buChar char="»"/>
        <a:defRPr sz="1700">
          <a:solidFill>
            <a:schemeClr val="bg2"/>
          </a:solidFill>
          <a:latin typeface="+mn-lt"/>
          <a:cs typeface="+mn-cs"/>
        </a:defRPr>
      </a:lvl7pPr>
      <a:lvl8pPr marL="2865295" indent="-242876" algn="l" rtl="0" fontAlgn="base">
        <a:spcBef>
          <a:spcPct val="20000"/>
        </a:spcBef>
        <a:spcAft>
          <a:spcPct val="0"/>
        </a:spcAft>
        <a:buClr>
          <a:srgbClr val="D00000"/>
        </a:buClr>
        <a:buChar char="»"/>
        <a:defRPr sz="1700">
          <a:solidFill>
            <a:schemeClr val="bg2"/>
          </a:solidFill>
          <a:latin typeface="+mn-lt"/>
          <a:cs typeface="+mn-cs"/>
        </a:defRPr>
      </a:lvl8pPr>
      <a:lvl9pPr marL="3322472" indent="-242876" algn="l" rtl="0" fontAlgn="base">
        <a:spcBef>
          <a:spcPct val="20000"/>
        </a:spcBef>
        <a:spcAft>
          <a:spcPct val="0"/>
        </a:spcAft>
        <a:buClr>
          <a:srgbClr val="D00000"/>
        </a:buClr>
        <a:buChar char="»"/>
        <a:defRPr sz="1700">
          <a:solidFill>
            <a:schemeClr val="bg2"/>
          </a:solidFill>
          <a:latin typeface="+mn-lt"/>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7"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3"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7" algn="l" defTabSz="91435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eaLnBrk="0" fontAlgn="base" hangingPunct="0">
              <a:spcBef>
                <a:spcPct val="0"/>
              </a:spcBef>
              <a:spcAft>
                <a:spcPct val="0"/>
              </a:spcAft>
            </a:pPr>
            <a:endParaRPr lang="en-US" altLang="en-US">
              <a:solidFill>
                <a:srgbClr val="564B3C"/>
              </a:solidFill>
              <a:latin typeface="Times New Roman"/>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eaLnBrk="0" fontAlgn="base" hangingPunct="0">
              <a:spcBef>
                <a:spcPct val="0"/>
              </a:spcBef>
              <a:spcAft>
                <a:spcPct val="0"/>
              </a:spcAft>
            </a:pPr>
            <a:endParaRPr lang="en-US" altLang="en-US">
              <a:solidFill>
                <a:srgbClr val="564B3C"/>
              </a:solidFill>
              <a:latin typeface="Times New Roman"/>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eaLnBrk="0" fontAlgn="base" hangingPunct="0">
              <a:spcBef>
                <a:spcPct val="0"/>
              </a:spcBef>
              <a:spcAft>
                <a:spcPct val="0"/>
              </a:spcAft>
            </a:pPr>
            <a:fld id="{ACE4E7E8-4A0D-4A00-9C68-39E28DFB9BEC}" type="slidenum">
              <a:rPr lang="en-US" altLang="en-US" smtClean="0">
                <a:solidFill>
                  <a:srgbClr val="564B3C"/>
                </a:solidFill>
                <a:latin typeface="Times New Roman"/>
              </a:rPr>
              <a:pPr eaLnBrk="0" fontAlgn="base" hangingPunct="0">
                <a:spcBef>
                  <a:spcPct val="0"/>
                </a:spcBef>
                <a:spcAft>
                  <a:spcPct val="0"/>
                </a:spcAft>
              </a:pPr>
              <a:t>‹#›</a:t>
            </a:fld>
            <a:endParaRPr lang="en-US" altLang="en-US">
              <a:solidFill>
                <a:srgbClr val="564B3C"/>
              </a:solidFill>
              <a:latin typeface="Times New Roman"/>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21562391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chart" Target="../charts/chart1.xml"/><Relationship Id="rId7" Type="http://schemas.openxmlformats.org/officeDocument/2006/relationships/image" Target="../media/image7.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Excel_97-2003_Worksheet1.xls"/><Relationship Id="rId5" Type="http://schemas.openxmlformats.org/officeDocument/2006/relationships/oleObject" Target="../embeddings/oleObject1.bin"/><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www.inam.net/" TargetMode="Externa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51662" y="2454508"/>
            <a:ext cx="8600281" cy="2264548"/>
          </a:xfrm>
          <a:noFill/>
        </p:spPr>
        <p:txBody>
          <a:bodyPr/>
          <a:lstStyle/>
          <a:p>
            <a:pPr eaLnBrk="1" hangingPunct="1"/>
            <a:r>
              <a:rPr lang="en-US" sz="5400" dirty="0" smtClean="0"/>
              <a:t>WELCOME </a:t>
            </a:r>
            <a:r>
              <a:rPr lang="en-US" sz="6000" dirty="0" smtClean="0"/>
              <a:t/>
            </a:r>
            <a:br>
              <a:rPr lang="en-US" sz="6000" dirty="0" smtClean="0"/>
            </a:br>
            <a:r>
              <a:rPr lang="en-US" sz="4400" dirty="0" smtClean="0"/>
              <a:t>President’s Advisory Committee</a:t>
            </a:r>
            <a:br>
              <a:rPr lang="en-US" sz="4400" dirty="0" smtClean="0"/>
            </a:br>
            <a:r>
              <a:rPr lang="en-US" sz="4400" dirty="0" smtClean="0"/>
              <a:t/>
            </a:r>
            <a:br>
              <a:rPr lang="en-US" sz="4400" dirty="0" smtClean="0"/>
            </a:br>
            <a:r>
              <a:rPr lang="en-US" sz="3500" dirty="0" smtClean="0"/>
              <a:t>INAM Conference</a:t>
            </a:r>
            <a:br>
              <a:rPr lang="en-US" sz="3500" dirty="0" smtClean="0"/>
            </a:br>
            <a:r>
              <a:rPr lang="en-US" sz="3500" dirty="0" smtClean="0"/>
              <a:t>Harper College</a:t>
            </a:r>
          </a:p>
        </p:txBody>
      </p:sp>
      <p:sp>
        <p:nvSpPr>
          <p:cNvPr id="11267" name="Rectangle 3"/>
          <p:cNvSpPr>
            <a:spLocks noGrp="1" noChangeArrowheads="1"/>
          </p:cNvSpPr>
          <p:nvPr>
            <p:ph type="subTitle" idx="1"/>
          </p:nvPr>
        </p:nvSpPr>
        <p:spPr>
          <a:xfrm>
            <a:off x="317039" y="5003423"/>
            <a:ext cx="8596313" cy="604929"/>
          </a:xfrm>
          <a:noFill/>
        </p:spPr>
        <p:txBody>
          <a:bodyPr/>
          <a:lstStyle/>
          <a:p>
            <a:pPr eaLnBrk="1" hangingPunct="1"/>
            <a:r>
              <a:rPr lang="en-US" dirty="0" smtClean="0"/>
              <a:t>June, 2014</a:t>
            </a:r>
          </a:p>
        </p:txBody>
      </p:sp>
    </p:spTree>
    <p:extLst>
      <p:ext uri="{BB962C8B-B14F-4D97-AF65-F5344CB8AC3E}">
        <p14:creationId xmlns:p14="http://schemas.microsoft.com/office/powerpoint/2010/main" val="603146587"/>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862" y="1968153"/>
            <a:ext cx="7019109" cy="2174954"/>
          </a:xfrm>
          <a:prstGeom prst="rect">
            <a:avLst/>
          </a:prstGeom>
          <a:noFill/>
        </p:spPr>
        <p:txBody>
          <a:bodyPr wrap="square" rtlCol="0">
            <a:spAutoFit/>
          </a:bodyPr>
          <a:lstStyle/>
          <a:p>
            <a:pPr algn="ctr" eaLnBrk="0" fontAlgn="base" hangingPunct="0">
              <a:spcBef>
                <a:spcPts val="200"/>
              </a:spcBef>
              <a:spcAft>
                <a:spcPts val="200"/>
              </a:spcAft>
              <a:buClr>
                <a:srgbClr val="336600"/>
              </a:buClr>
              <a:buSzPct val="105000"/>
            </a:pPr>
            <a:r>
              <a:rPr lang="en-US" sz="4400" dirty="0">
                <a:solidFill>
                  <a:srgbClr val="336600"/>
                </a:solidFill>
                <a:cs typeface="Arial" charset="0"/>
              </a:rPr>
              <a:t>Continuous Quality Improvement for </a:t>
            </a:r>
          </a:p>
          <a:p>
            <a:pPr algn="ctr" eaLnBrk="0" fontAlgn="base" hangingPunct="0">
              <a:spcBef>
                <a:spcPts val="200"/>
              </a:spcBef>
              <a:spcAft>
                <a:spcPts val="200"/>
              </a:spcAft>
              <a:buClr>
                <a:srgbClr val="336600"/>
              </a:buClr>
              <a:buSzPct val="105000"/>
            </a:pPr>
            <a:r>
              <a:rPr lang="en-US" sz="4400" dirty="0">
                <a:solidFill>
                  <a:srgbClr val="336600"/>
                </a:solidFill>
                <a:cs typeface="Arial" charset="0"/>
              </a:rPr>
              <a:t>INAM Strategies</a:t>
            </a:r>
          </a:p>
        </p:txBody>
      </p:sp>
    </p:spTree>
    <p:extLst>
      <p:ext uri="{BB962C8B-B14F-4D97-AF65-F5344CB8AC3E}">
        <p14:creationId xmlns:p14="http://schemas.microsoft.com/office/powerpoint/2010/main" val="878207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615078" y="2692660"/>
            <a:ext cx="5850544" cy="1057010"/>
          </a:xfrm>
        </p:spPr>
        <p:txBody>
          <a:bodyPr/>
          <a:lstStyle/>
          <a:p>
            <a:pPr algn="ctr"/>
            <a:r>
              <a:rPr lang="en-US" sz="4400" b="0" dirty="0" smtClean="0"/>
              <a:t>Monthly Activity Report</a:t>
            </a:r>
          </a:p>
        </p:txBody>
      </p:sp>
    </p:spTree>
    <p:extLst>
      <p:ext uri="{BB962C8B-B14F-4D97-AF65-F5344CB8AC3E}">
        <p14:creationId xmlns:p14="http://schemas.microsoft.com/office/powerpoint/2010/main" val="2500247620"/>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7542" y="2481924"/>
            <a:ext cx="5860869" cy="1446550"/>
          </a:xfrm>
          <a:prstGeom prst="rect">
            <a:avLst/>
          </a:prstGeom>
          <a:noFill/>
        </p:spPr>
        <p:txBody>
          <a:bodyPr wrap="square" rtlCol="0">
            <a:spAutoFit/>
          </a:bodyPr>
          <a:lstStyle/>
          <a:p>
            <a:pPr algn="ctr" fontAlgn="base">
              <a:spcBef>
                <a:spcPct val="0"/>
              </a:spcBef>
              <a:spcAft>
                <a:spcPct val="0"/>
              </a:spcAft>
            </a:pPr>
            <a:r>
              <a:rPr lang="en-US" sz="4400" dirty="0">
                <a:solidFill>
                  <a:srgbClr val="336600"/>
                </a:solidFill>
                <a:cs typeface="Arial" charset="0"/>
              </a:rPr>
              <a:t>Where do we get our data?</a:t>
            </a:r>
          </a:p>
        </p:txBody>
      </p:sp>
    </p:spTree>
    <p:extLst>
      <p:ext uri="{BB962C8B-B14F-4D97-AF65-F5344CB8AC3E}">
        <p14:creationId xmlns:p14="http://schemas.microsoft.com/office/powerpoint/2010/main" val="881381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title="INAM Programs of Study"/>
          <p:cNvGraphicFramePr>
            <a:graphicFrameLocks/>
          </p:cNvGraphicFramePr>
          <p:nvPr>
            <p:extLst>
              <p:ext uri="{D42A27DB-BD31-4B8C-83A1-F6EECF244321}">
                <p14:modId xmlns:p14="http://schemas.microsoft.com/office/powerpoint/2010/main" val="2829541875"/>
              </p:ext>
            </p:extLst>
          </p:nvPr>
        </p:nvGraphicFramePr>
        <p:xfrm>
          <a:off x="167912" y="742951"/>
          <a:ext cx="5784758" cy="2686050"/>
        </p:xfrm>
        <a:graphic>
          <a:graphicData uri="http://schemas.openxmlformats.org/drawingml/2006/chart">
            <c:chart xmlns:c="http://schemas.openxmlformats.org/drawingml/2006/chart" xmlns:r="http://schemas.openxmlformats.org/officeDocument/2006/relationships" r:id="rId3"/>
          </a:graphicData>
        </a:graphic>
      </p:graphicFrame>
      <p:sp>
        <p:nvSpPr>
          <p:cNvPr id="1024" name="TextBox 1023"/>
          <p:cNvSpPr txBox="1"/>
          <p:nvPr/>
        </p:nvSpPr>
        <p:spPr>
          <a:xfrm>
            <a:off x="304800" y="114303"/>
            <a:ext cx="8432800" cy="584775"/>
          </a:xfrm>
          <a:prstGeom prst="rect">
            <a:avLst/>
          </a:prstGeom>
          <a:noFill/>
        </p:spPr>
        <p:txBody>
          <a:bodyPr wrap="square" rtlCol="0">
            <a:spAutoFit/>
          </a:bodyPr>
          <a:lstStyle/>
          <a:p>
            <a:pPr algn="ctr"/>
            <a:r>
              <a:rPr lang="en-US" sz="3200" dirty="0">
                <a:solidFill>
                  <a:srgbClr val="4F81BD">
                    <a:lumMod val="75000"/>
                  </a:srgbClr>
                </a:solidFill>
                <a:cs typeface="Arial" charset="0"/>
              </a:rPr>
              <a:t>What we know about INAM so far…</a:t>
            </a:r>
          </a:p>
        </p:txBody>
      </p:sp>
      <p:grpSp>
        <p:nvGrpSpPr>
          <p:cNvPr id="1029" name="Group 1028"/>
          <p:cNvGrpSpPr/>
          <p:nvPr/>
        </p:nvGrpSpPr>
        <p:grpSpPr>
          <a:xfrm>
            <a:off x="596491" y="3429001"/>
            <a:ext cx="4889909" cy="1522771"/>
            <a:chOff x="0" y="7086600"/>
            <a:chExt cx="3667432" cy="2030361"/>
          </a:xfrm>
        </p:grpSpPr>
        <p:graphicFrame>
          <p:nvGraphicFramePr>
            <p:cNvPr id="37" name="Chart 36" title="Entering Education Level"/>
            <p:cNvGraphicFramePr>
              <a:graphicFrameLocks/>
            </p:cNvGraphicFramePr>
            <p:nvPr>
              <p:extLst>
                <p:ext uri="{D42A27DB-BD31-4B8C-83A1-F6EECF244321}">
                  <p14:modId xmlns:p14="http://schemas.microsoft.com/office/powerpoint/2010/main" val="3869824952"/>
                </p:ext>
              </p:extLst>
            </p:nvPr>
          </p:nvGraphicFramePr>
          <p:xfrm>
            <a:off x="0" y="7211961"/>
            <a:ext cx="3667432" cy="1905000"/>
          </p:xfrm>
          <a:graphic>
            <a:graphicData uri="http://schemas.openxmlformats.org/drawingml/2006/chart">
              <c:chart xmlns:c="http://schemas.openxmlformats.org/drawingml/2006/chart" xmlns:r="http://schemas.openxmlformats.org/officeDocument/2006/relationships" r:id="rId4"/>
            </a:graphicData>
          </a:graphic>
        </p:graphicFrame>
        <p:sp>
          <p:nvSpPr>
            <p:cNvPr id="1028" name="TextBox 1027"/>
            <p:cNvSpPr txBox="1"/>
            <p:nvPr/>
          </p:nvSpPr>
          <p:spPr>
            <a:xfrm>
              <a:off x="228600" y="7086600"/>
              <a:ext cx="3238500" cy="410369"/>
            </a:xfrm>
            <a:prstGeom prst="rect">
              <a:avLst/>
            </a:prstGeom>
            <a:noFill/>
          </p:spPr>
          <p:txBody>
            <a:bodyPr wrap="square" rtlCol="0">
              <a:spAutoFit/>
            </a:bodyPr>
            <a:lstStyle/>
            <a:p>
              <a:pPr algn="ctr"/>
              <a:r>
                <a:rPr lang="en-US" sz="1400" dirty="0">
                  <a:solidFill>
                    <a:srgbClr val="9BBB59">
                      <a:lumMod val="50000"/>
                    </a:srgbClr>
                  </a:solidFill>
                  <a:cs typeface="Arial" charset="0"/>
                </a:rPr>
                <a:t>Entering Education Level</a:t>
              </a:r>
            </a:p>
          </p:txBody>
        </p:sp>
      </p:grpSp>
      <p:graphicFrame>
        <p:nvGraphicFramePr>
          <p:cNvPr id="2" name="Object 1"/>
          <p:cNvGraphicFramePr>
            <a:graphicFrameLocks noChangeAspect="1"/>
          </p:cNvGraphicFramePr>
          <p:nvPr>
            <p:extLst>
              <p:ext uri="{D42A27DB-BD31-4B8C-83A1-F6EECF244321}">
                <p14:modId xmlns:p14="http://schemas.microsoft.com/office/powerpoint/2010/main" val="3361024309"/>
              </p:ext>
            </p:extLst>
          </p:nvPr>
        </p:nvGraphicFramePr>
        <p:xfrm>
          <a:off x="6174377" y="828536"/>
          <a:ext cx="2168455" cy="5816484"/>
        </p:xfrm>
        <a:graphic>
          <a:graphicData uri="http://schemas.openxmlformats.org/presentationml/2006/ole">
            <mc:AlternateContent xmlns:mc="http://schemas.openxmlformats.org/markup-compatibility/2006">
              <mc:Choice xmlns:v="urn:schemas-microsoft-com:vml" Requires="v">
                <p:oleObj spid="_x0000_s1031" name="Worksheet" r:id="rId6" imgW="1857365" imgH="5533935" progId="Excel.Sheet.8">
                  <p:embed/>
                </p:oleObj>
              </mc:Choice>
              <mc:Fallback>
                <p:oleObj name="Worksheet" r:id="rId6" imgW="1857365" imgH="5533935" progId="Excel.Sheet.8">
                  <p:embed/>
                  <p:pic>
                    <p:nvPicPr>
                      <p:cNvPr id="0" name=""/>
                      <p:cNvPicPr/>
                      <p:nvPr/>
                    </p:nvPicPr>
                    <p:blipFill>
                      <a:blip r:embed="rId7"/>
                      <a:stretch>
                        <a:fillRect/>
                      </a:stretch>
                    </p:blipFill>
                    <p:spPr>
                      <a:xfrm>
                        <a:off x="6174377" y="828536"/>
                        <a:ext cx="2168455" cy="5816484"/>
                      </a:xfrm>
                      <a:prstGeom prst="rect">
                        <a:avLst/>
                      </a:prstGeom>
                    </p:spPr>
                  </p:pic>
                </p:oleObj>
              </mc:Fallback>
            </mc:AlternateContent>
          </a:graphicData>
        </a:graphic>
      </p:graphicFrame>
      <p:grpSp>
        <p:nvGrpSpPr>
          <p:cNvPr id="7" name="Group 6"/>
          <p:cNvGrpSpPr/>
          <p:nvPr/>
        </p:nvGrpSpPr>
        <p:grpSpPr>
          <a:xfrm>
            <a:off x="814201" y="5064036"/>
            <a:ext cx="4154129" cy="1514656"/>
            <a:chOff x="675968" y="6824246"/>
            <a:chExt cx="3115597" cy="2019541"/>
          </a:xfrm>
        </p:grpSpPr>
        <p:sp>
          <p:nvSpPr>
            <p:cNvPr id="5" name="TextBox 4"/>
            <p:cNvSpPr txBox="1"/>
            <p:nvPr/>
          </p:nvSpPr>
          <p:spPr>
            <a:xfrm>
              <a:off x="685800" y="6824246"/>
              <a:ext cx="3048000" cy="451405"/>
            </a:xfrm>
            <a:prstGeom prst="rect">
              <a:avLst/>
            </a:prstGeom>
            <a:noFill/>
          </p:spPr>
          <p:txBody>
            <a:bodyPr wrap="square" rtlCol="0">
              <a:spAutoFit/>
            </a:bodyPr>
            <a:lstStyle/>
            <a:p>
              <a:pPr algn="ctr"/>
              <a:r>
                <a:rPr lang="en-US" sz="1600" dirty="0">
                  <a:solidFill>
                    <a:srgbClr val="4F81BD">
                      <a:lumMod val="50000"/>
                    </a:srgbClr>
                  </a:solidFill>
                  <a:cs typeface="Arial" charset="0"/>
                </a:rPr>
                <a:t>INAM Student Classification</a:t>
              </a:r>
            </a:p>
          </p:txBody>
        </p:sp>
        <p:graphicFrame>
          <p:nvGraphicFramePr>
            <p:cNvPr id="12" name="Chart 11"/>
            <p:cNvGraphicFramePr>
              <a:graphicFrameLocks/>
            </p:cNvGraphicFramePr>
            <p:nvPr>
              <p:extLst>
                <p:ext uri="{D42A27DB-BD31-4B8C-83A1-F6EECF244321}">
                  <p14:modId xmlns:p14="http://schemas.microsoft.com/office/powerpoint/2010/main" val="2548333272"/>
                </p:ext>
              </p:extLst>
            </p:nvPr>
          </p:nvGraphicFramePr>
          <p:xfrm>
            <a:off x="675968" y="7074310"/>
            <a:ext cx="3115597" cy="1769477"/>
          </p:xfrm>
          <a:graphic>
            <a:graphicData uri="http://schemas.openxmlformats.org/drawingml/2006/chart">
              <c:chart xmlns:c="http://schemas.openxmlformats.org/drawingml/2006/chart" xmlns:r="http://schemas.openxmlformats.org/officeDocument/2006/relationships" r:id="rId8"/>
            </a:graphicData>
          </a:graphic>
        </p:graphicFrame>
      </p:grpSp>
    </p:spTree>
    <p:extLst>
      <p:ext uri="{BB962C8B-B14F-4D97-AF65-F5344CB8AC3E}">
        <p14:creationId xmlns:p14="http://schemas.microsoft.com/office/powerpoint/2010/main" val="1225122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25921455"/>
              </p:ext>
            </p:extLst>
          </p:nvPr>
        </p:nvGraphicFramePr>
        <p:xfrm>
          <a:off x="1132114" y="1375948"/>
          <a:ext cx="6566264" cy="4890368"/>
        </p:xfrm>
        <a:graphic>
          <a:graphicData uri="http://schemas.openxmlformats.org/drawingml/2006/table">
            <a:tbl>
              <a:tblPr/>
              <a:tblGrid>
                <a:gridCol w="2263841"/>
                <a:gridCol w="1148815"/>
                <a:gridCol w="1058711"/>
                <a:gridCol w="1058711"/>
                <a:gridCol w="1036186"/>
              </a:tblGrid>
              <a:tr h="359420">
                <a:tc>
                  <a:txBody>
                    <a:bodyPr/>
                    <a:lstStyle/>
                    <a:p>
                      <a:pPr algn="ctr" fontAlgn="b"/>
                      <a:r>
                        <a:rPr lang="en-US" sz="1200" b="1" i="1" u="none" strike="noStrike" dirty="0">
                          <a:solidFill>
                            <a:srgbClr val="000000"/>
                          </a:solidFill>
                          <a:effectLst/>
                          <a:latin typeface="+mn-lt"/>
                        </a:rPr>
                        <a:t>INAM Consortium Colleges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mn-lt"/>
                        </a:rPr>
                        <a:t>Total 4-Year                 Grant Award</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mn-lt"/>
                        </a:rPr>
                        <a:t>Expended  </a:t>
                      </a:r>
                      <a:endParaRPr lang="en-US" sz="1200" b="1" i="1" u="none" strike="noStrike" dirty="0" smtClean="0">
                        <a:solidFill>
                          <a:srgbClr val="000000"/>
                        </a:solidFill>
                        <a:effectLst/>
                        <a:latin typeface="+mn-lt"/>
                      </a:endParaRPr>
                    </a:p>
                    <a:p>
                      <a:pPr algn="ctr" fontAlgn="b"/>
                      <a:r>
                        <a:rPr lang="en-US" sz="1200" b="1" i="1" u="none" strike="noStrike" dirty="0" smtClean="0">
                          <a:solidFill>
                            <a:srgbClr val="000000"/>
                          </a:solidFill>
                          <a:effectLst/>
                          <a:latin typeface="+mn-lt"/>
                        </a:rPr>
                        <a:t>To-Date</a:t>
                      </a:r>
                      <a:endParaRPr lang="en-US" sz="1200" b="1" i="1" u="none" strike="noStrike" dirty="0">
                        <a:solidFill>
                          <a:srgbClr val="000000"/>
                        </a:solidFill>
                        <a:effectLst/>
                        <a:latin typeface="+mn-lt"/>
                      </a:endParaRP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mn-lt"/>
                        </a:rPr>
                        <a:t>Balance Remaining</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1" u="none" strike="noStrike" dirty="0">
                          <a:solidFill>
                            <a:srgbClr val="000000"/>
                          </a:solidFill>
                          <a:effectLst/>
                          <a:latin typeface="+mn-lt"/>
                        </a:rPr>
                        <a:t>% of Goal Achievement</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382">
                <a:tc>
                  <a:txBody>
                    <a:bodyPr/>
                    <a:lstStyle/>
                    <a:p>
                      <a:pPr algn="l" fontAlgn="b"/>
                      <a:r>
                        <a:rPr lang="en-US" sz="1200" b="0" i="0" u="none" strike="noStrike" dirty="0">
                          <a:solidFill>
                            <a:srgbClr val="000000"/>
                          </a:solidFill>
                          <a:effectLst/>
                          <a:latin typeface="+mn-lt"/>
                        </a:rPr>
                        <a:t>College of DuPage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520,015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158,172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361,843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mn-lt"/>
                        </a:rPr>
                        <a:t>30.42%</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4382">
                <a:tc>
                  <a:txBody>
                    <a:bodyPr/>
                    <a:lstStyle/>
                    <a:p>
                      <a:pPr algn="l" fontAlgn="b"/>
                      <a:r>
                        <a:rPr lang="en-US" sz="1200" b="0" i="0" u="none" strike="noStrike" dirty="0">
                          <a:solidFill>
                            <a:srgbClr val="000000"/>
                          </a:solidFill>
                          <a:effectLst/>
                          <a:latin typeface="+mn-lt"/>
                        </a:rPr>
                        <a:t>College of Lake County</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227,591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298,178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6500"/>
                          </a:solidFill>
                          <a:effectLst/>
                          <a:latin typeface="+mn-lt"/>
                        </a:rPr>
                        <a:t>43.29%</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Daley City Colleges of Chicago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86,335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6,950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79,385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mn-lt"/>
                        </a:rPr>
                        <a:t>8.05%</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4382">
                <a:tc>
                  <a:txBody>
                    <a:bodyPr/>
                    <a:lstStyle/>
                    <a:p>
                      <a:pPr algn="l" fontAlgn="b"/>
                      <a:r>
                        <a:rPr lang="en-US" sz="1200" b="0" i="0" u="none" strike="noStrike" dirty="0">
                          <a:solidFill>
                            <a:srgbClr val="000000"/>
                          </a:solidFill>
                          <a:effectLst/>
                          <a:latin typeface="+mn-lt"/>
                        </a:rPr>
                        <a:t>Danville Area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525,654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116,133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409,521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0006"/>
                          </a:solidFill>
                          <a:effectLst/>
                          <a:latin typeface="+mn-lt"/>
                        </a:rPr>
                        <a:t>22.09%</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4382">
                <a:tc>
                  <a:txBody>
                    <a:bodyPr/>
                    <a:lstStyle/>
                    <a:p>
                      <a:pPr algn="l" fontAlgn="b"/>
                      <a:r>
                        <a:rPr lang="en-US" sz="1200" b="0" i="0" u="none" strike="noStrike" dirty="0">
                          <a:solidFill>
                            <a:srgbClr val="000000"/>
                          </a:solidFill>
                          <a:effectLst/>
                          <a:latin typeface="+mn-lt"/>
                        </a:rPr>
                        <a:t>Elgin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260,237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265,532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6500"/>
                          </a:solidFill>
                          <a:effectLst/>
                          <a:latin typeface="+mn-lt"/>
                        </a:rPr>
                        <a:t>49.50%</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Harper College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515,000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426,396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88,604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006100"/>
                          </a:solidFill>
                          <a:effectLst/>
                          <a:latin typeface="+mn-lt"/>
                        </a:rPr>
                        <a:t>82.80%</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216969">
                <a:tc>
                  <a:txBody>
                    <a:bodyPr/>
                    <a:lstStyle/>
                    <a:p>
                      <a:pPr algn="l" fontAlgn="b"/>
                      <a:r>
                        <a:rPr lang="en-US" sz="1200" b="0" i="0" u="none" strike="noStrike" dirty="0">
                          <a:solidFill>
                            <a:srgbClr val="000000"/>
                          </a:solidFill>
                          <a:effectLst/>
                          <a:latin typeface="+mn-lt"/>
                        </a:rPr>
                        <a:t>Illinois Eastern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232,617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293,152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6500"/>
                          </a:solidFill>
                          <a:effectLst/>
                          <a:latin typeface="+mn-lt"/>
                        </a:rPr>
                        <a:t>44.24%</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Illinois Valley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82,230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443,539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mn-lt"/>
                        </a:rPr>
                        <a:t>15.64%</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4382">
                <a:tc>
                  <a:txBody>
                    <a:bodyPr/>
                    <a:lstStyle/>
                    <a:p>
                      <a:pPr algn="l" fontAlgn="b"/>
                      <a:r>
                        <a:rPr lang="en-US" sz="1200" b="0" i="0" u="none" strike="noStrike" dirty="0">
                          <a:solidFill>
                            <a:srgbClr val="000000"/>
                          </a:solidFill>
                          <a:effectLst/>
                          <a:latin typeface="+mn-lt"/>
                        </a:rPr>
                        <a:t>John Wood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335,357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190,412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6500"/>
                          </a:solidFill>
                          <a:effectLst/>
                          <a:latin typeface="+mn-lt"/>
                        </a:rPr>
                        <a:t>63.78%</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Joliet Junior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247,623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278,146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6500"/>
                          </a:solidFill>
                          <a:effectLst/>
                          <a:latin typeface="+mn-lt"/>
                        </a:rPr>
                        <a:t>47.10%</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Kankakee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285,807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239,962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6500"/>
                          </a:solidFill>
                          <a:effectLst/>
                          <a:latin typeface="+mn-lt"/>
                        </a:rPr>
                        <a:t>54.36%</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Kishwaukee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525,616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185,480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340,136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mn-lt"/>
                        </a:rPr>
                        <a:t>35.29%</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4382">
                <a:tc>
                  <a:txBody>
                    <a:bodyPr/>
                    <a:lstStyle/>
                    <a:p>
                      <a:pPr algn="l" fontAlgn="b"/>
                      <a:r>
                        <a:rPr lang="en-US" sz="1200" b="0" i="0" u="none" strike="noStrike" dirty="0">
                          <a:solidFill>
                            <a:srgbClr val="000000"/>
                          </a:solidFill>
                          <a:effectLst/>
                          <a:latin typeface="+mn-lt"/>
                        </a:rPr>
                        <a:t>Lincoln Land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164,801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360,968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0006"/>
                          </a:solidFill>
                          <a:effectLst/>
                          <a:latin typeface="+mn-lt"/>
                        </a:rPr>
                        <a:t>31.34%</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4382">
                <a:tc>
                  <a:txBody>
                    <a:bodyPr/>
                    <a:lstStyle/>
                    <a:p>
                      <a:pPr algn="l" fontAlgn="b"/>
                      <a:r>
                        <a:rPr lang="en-US" sz="1200" b="0" i="0" u="none" strike="noStrike" dirty="0">
                          <a:solidFill>
                            <a:srgbClr val="000000"/>
                          </a:solidFill>
                          <a:effectLst/>
                          <a:latin typeface="+mn-lt"/>
                        </a:rPr>
                        <a:t>McHenry County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525,743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311,792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213,951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6500"/>
                          </a:solidFill>
                          <a:effectLst/>
                          <a:latin typeface="+mn-lt"/>
                        </a:rPr>
                        <a:t>59.30%</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Oakton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178,447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347,322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0006"/>
                          </a:solidFill>
                          <a:effectLst/>
                          <a:latin typeface="+mn-lt"/>
                        </a:rPr>
                        <a:t>33.94%</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4382">
                <a:tc>
                  <a:txBody>
                    <a:bodyPr/>
                    <a:lstStyle/>
                    <a:p>
                      <a:pPr algn="l" fontAlgn="b"/>
                      <a:r>
                        <a:rPr lang="en-US" sz="1200" b="0" i="0" u="none" strike="noStrike" dirty="0">
                          <a:solidFill>
                            <a:srgbClr val="000000"/>
                          </a:solidFill>
                          <a:effectLst/>
                          <a:latin typeface="+mn-lt"/>
                        </a:rPr>
                        <a:t>Prairie State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275,026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250,743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6500"/>
                          </a:solidFill>
                          <a:effectLst/>
                          <a:latin typeface="+mn-lt"/>
                        </a:rPr>
                        <a:t>52.31%</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Richland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525,755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107,837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417,918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0006"/>
                          </a:solidFill>
                          <a:effectLst/>
                          <a:latin typeface="+mn-lt"/>
                        </a:rPr>
                        <a:t>20.51%</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4382">
                <a:tc>
                  <a:txBody>
                    <a:bodyPr/>
                    <a:lstStyle/>
                    <a:p>
                      <a:pPr algn="l" fontAlgn="b"/>
                      <a:r>
                        <a:rPr lang="en-US" sz="1200" b="0" i="0" u="none" strike="noStrike" dirty="0">
                          <a:solidFill>
                            <a:srgbClr val="000000"/>
                          </a:solidFill>
                          <a:effectLst/>
                          <a:latin typeface="+mn-lt"/>
                        </a:rPr>
                        <a:t>South Suburban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347,268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178,501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6500"/>
                          </a:solidFill>
                          <a:effectLst/>
                          <a:latin typeface="+mn-lt"/>
                        </a:rPr>
                        <a:t>66.05%</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Southwestern Illinois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200,951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324,818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0006"/>
                          </a:solidFill>
                          <a:effectLst/>
                          <a:latin typeface="+mn-lt"/>
                        </a:rPr>
                        <a:t>38.22%</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204382">
                <a:tc>
                  <a:txBody>
                    <a:bodyPr/>
                    <a:lstStyle/>
                    <a:p>
                      <a:pPr algn="l" fontAlgn="b"/>
                      <a:r>
                        <a:rPr lang="en-US" sz="1200" b="0" i="0" u="none" strike="noStrike" dirty="0">
                          <a:solidFill>
                            <a:srgbClr val="000000"/>
                          </a:solidFill>
                          <a:effectLst/>
                          <a:latin typeface="+mn-lt"/>
                        </a:rPr>
                        <a:t>Triton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522,306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269,357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mn-lt"/>
                        </a:rPr>
                        <a:t> $   252,949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6500"/>
                          </a:solidFill>
                          <a:effectLst/>
                          <a:latin typeface="+mn-lt"/>
                        </a:rPr>
                        <a:t>51.57%</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04382">
                <a:tc>
                  <a:txBody>
                    <a:bodyPr/>
                    <a:lstStyle/>
                    <a:p>
                      <a:pPr algn="l" fontAlgn="b"/>
                      <a:r>
                        <a:rPr lang="en-US" sz="1200" b="0" i="0" u="none" strike="noStrike" dirty="0">
                          <a:solidFill>
                            <a:srgbClr val="000000"/>
                          </a:solidFill>
                          <a:effectLst/>
                          <a:latin typeface="+mn-lt"/>
                        </a:rPr>
                        <a:t>Waubonsee Community College</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525,769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397,221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dirty="0">
                          <a:solidFill>
                            <a:srgbClr val="000000"/>
                          </a:solidFill>
                          <a:effectLst/>
                          <a:latin typeface="+mn-lt"/>
                        </a:rPr>
                        <a:t> $   128,548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200" b="0" i="0" u="none" strike="noStrike" dirty="0">
                          <a:solidFill>
                            <a:srgbClr val="9C6500"/>
                          </a:solidFill>
                          <a:effectLst/>
                          <a:latin typeface="+mn-lt"/>
                        </a:rPr>
                        <a:t>75.55%</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212385">
                <a:tc>
                  <a:txBody>
                    <a:bodyPr/>
                    <a:lstStyle/>
                    <a:p>
                      <a:pPr algn="r" fontAlgn="b"/>
                      <a:r>
                        <a:rPr lang="en-US" sz="1200" b="1" i="0" u="none" strike="noStrike" dirty="0">
                          <a:solidFill>
                            <a:srgbClr val="000000"/>
                          </a:solidFill>
                          <a:effectLst/>
                          <a:latin typeface="+mn-lt"/>
                        </a:rPr>
                        <a:t>TOTALS: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mn-lt"/>
                        </a:rPr>
                        <a:t> $ 10,581,421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mn-lt"/>
                        </a:rPr>
                        <a:t> $ 4,817,291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effectLst/>
                          <a:latin typeface="+mn-lt"/>
                        </a:rPr>
                        <a:t> $ 5,764,130 </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9C6500"/>
                          </a:solidFill>
                          <a:effectLst/>
                          <a:latin typeface="+mn-lt"/>
                        </a:rPr>
                        <a:t>45.53%</a:t>
                      </a:r>
                    </a:p>
                  </a:txBody>
                  <a:tcPr marL="7614" marR="7614" marT="76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bl>
          </a:graphicData>
        </a:graphic>
      </p:graphicFrame>
      <p:sp>
        <p:nvSpPr>
          <p:cNvPr id="3" name="TextBox 2"/>
          <p:cNvSpPr txBox="1"/>
          <p:nvPr/>
        </p:nvSpPr>
        <p:spPr>
          <a:xfrm>
            <a:off x="113211" y="487680"/>
            <a:ext cx="5608320" cy="489878"/>
          </a:xfrm>
          <a:prstGeom prst="rect">
            <a:avLst/>
          </a:prstGeom>
          <a:noFill/>
        </p:spPr>
        <p:txBody>
          <a:bodyPr wrap="square" rtlCol="0">
            <a:spAutoFit/>
          </a:bodyPr>
          <a:lstStyle/>
          <a:p>
            <a:pPr eaLnBrk="0" fontAlgn="base" hangingPunct="0">
              <a:lnSpc>
                <a:spcPts val="3100"/>
              </a:lnSpc>
              <a:spcBef>
                <a:spcPct val="0"/>
              </a:spcBef>
              <a:spcAft>
                <a:spcPct val="0"/>
              </a:spcAft>
            </a:pPr>
            <a:r>
              <a:rPr lang="fr-FR" sz="3000" b="1" dirty="0">
                <a:solidFill>
                  <a:srgbClr val="336600"/>
                </a:solidFill>
                <a:cs typeface="Arial" charset="0"/>
              </a:rPr>
              <a:t>Budget Scorecard Snapshot</a:t>
            </a:r>
          </a:p>
        </p:txBody>
      </p:sp>
    </p:spTree>
    <p:extLst>
      <p:ext uri="{BB962C8B-B14F-4D97-AF65-F5344CB8AC3E}">
        <p14:creationId xmlns:p14="http://schemas.microsoft.com/office/powerpoint/2010/main" val="3753278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4366" y="2403566"/>
            <a:ext cx="7071360" cy="1446550"/>
          </a:xfrm>
          <a:prstGeom prst="rect">
            <a:avLst/>
          </a:prstGeom>
          <a:noFill/>
        </p:spPr>
        <p:txBody>
          <a:bodyPr wrap="square" rtlCol="0">
            <a:spAutoFit/>
          </a:bodyPr>
          <a:lstStyle/>
          <a:p>
            <a:pPr algn="ctr" fontAlgn="base">
              <a:spcBef>
                <a:spcPct val="0"/>
              </a:spcBef>
              <a:spcAft>
                <a:spcPct val="0"/>
              </a:spcAft>
            </a:pPr>
            <a:r>
              <a:rPr lang="en-US" sz="4400" dirty="0">
                <a:solidFill>
                  <a:srgbClr val="336600"/>
                </a:solidFill>
                <a:cs typeface="Arial" charset="0"/>
              </a:rPr>
              <a:t>Projections from Colleges </a:t>
            </a:r>
          </a:p>
          <a:p>
            <a:pPr algn="ctr" fontAlgn="base">
              <a:spcBef>
                <a:spcPct val="0"/>
              </a:spcBef>
              <a:spcAft>
                <a:spcPct val="0"/>
              </a:spcAft>
            </a:pPr>
            <a:r>
              <a:rPr lang="en-US" sz="4400" dirty="0">
                <a:solidFill>
                  <a:srgbClr val="336600"/>
                </a:solidFill>
                <a:cs typeface="Arial" charset="0"/>
              </a:rPr>
              <a:t>on DOL Deliverables</a:t>
            </a:r>
          </a:p>
        </p:txBody>
      </p:sp>
    </p:spTree>
    <p:extLst>
      <p:ext uri="{BB962C8B-B14F-4D97-AF65-F5344CB8AC3E}">
        <p14:creationId xmlns:p14="http://schemas.microsoft.com/office/powerpoint/2010/main" val="2391357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63603405"/>
              </p:ext>
            </p:extLst>
          </p:nvPr>
        </p:nvGraphicFramePr>
        <p:xfrm>
          <a:off x="252550" y="1402079"/>
          <a:ext cx="8429896" cy="4741095"/>
        </p:xfrm>
        <a:graphic>
          <a:graphicData uri="http://schemas.openxmlformats.org/drawingml/2006/table">
            <a:tbl>
              <a:tblPr/>
              <a:tblGrid>
                <a:gridCol w="2725781"/>
                <a:gridCol w="1698172"/>
                <a:gridCol w="2091266"/>
                <a:gridCol w="1914677"/>
              </a:tblGrid>
              <a:tr h="333391">
                <a:tc>
                  <a:txBody>
                    <a:bodyPr/>
                    <a:lstStyle/>
                    <a:p>
                      <a:pPr algn="ctr" fontAlgn="ctr"/>
                      <a:r>
                        <a:rPr lang="en-US" sz="1200" b="0" i="0" u="none" strike="noStrike" dirty="0">
                          <a:solidFill>
                            <a:srgbClr val="000000"/>
                          </a:solidFill>
                          <a:effectLst/>
                          <a:latin typeface="Calibri"/>
                        </a:rPr>
                        <a:t>Consortium Members</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Students Enrolled</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Projected </a:t>
                      </a:r>
                      <a:r>
                        <a:rPr lang="en-US" sz="1200" b="0" i="0" u="none" strike="noStrike">
                          <a:solidFill>
                            <a:srgbClr val="000000"/>
                          </a:solidFill>
                          <a:effectLst/>
                          <a:latin typeface="Calibri"/>
                        </a:rPr>
                        <a:t>Students          </a:t>
                      </a:r>
                      <a:r>
                        <a:rPr lang="en-US" sz="1200" b="0" i="0" u="none" strike="noStrike" smtClean="0">
                          <a:solidFill>
                            <a:srgbClr val="000000"/>
                          </a:solidFill>
                          <a:effectLst/>
                          <a:latin typeface="Calibri"/>
                        </a:rPr>
                        <a:t>        </a:t>
                      </a:r>
                      <a:r>
                        <a:rPr lang="en-US" sz="1200" b="0" i="0" u="none" strike="noStrike" dirty="0">
                          <a:solidFill>
                            <a:srgbClr val="000000"/>
                          </a:solidFill>
                          <a:effectLst/>
                          <a:latin typeface="Calibri"/>
                        </a:rPr>
                        <a:t>Year1 + Year 2</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Difference in Participants</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79">
                <a:tc>
                  <a:txBody>
                    <a:bodyPr/>
                    <a:lstStyle/>
                    <a:p>
                      <a:pPr algn="l" fontAlgn="ctr"/>
                      <a:r>
                        <a:rPr lang="en-US" sz="1200" b="0" i="0" u="none" strike="noStrike" dirty="0">
                          <a:solidFill>
                            <a:srgbClr val="000000"/>
                          </a:solidFill>
                          <a:effectLst/>
                          <a:latin typeface="Calibri"/>
                        </a:rPr>
                        <a:t>College of DuPage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27</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10</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6100"/>
                          </a:solidFill>
                          <a:effectLst/>
                          <a:latin typeface="Calibri"/>
                        </a:rPr>
                        <a:t>17</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4479">
                <a:tc>
                  <a:txBody>
                    <a:bodyPr/>
                    <a:lstStyle/>
                    <a:p>
                      <a:pPr algn="l" fontAlgn="ctr"/>
                      <a:r>
                        <a:rPr lang="en-US" sz="1200" b="0" i="0" u="none" strike="noStrike" dirty="0">
                          <a:solidFill>
                            <a:srgbClr val="000000"/>
                          </a:solidFill>
                          <a:effectLst/>
                          <a:latin typeface="Calibri"/>
                        </a:rPr>
                        <a:t>College of Lake County</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40</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13</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6100"/>
                          </a:solidFill>
                          <a:effectLst/>
                          <a:latin typeface="Calibri"/>
                        </a:rPr>
                        <a:t>27</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4479">
                <a:tc>
                  <a:txBody>
                    <a:bodyPr/>
                    <a:lstStyle/>
                    <a:p>
                      <a:pPr algn="l" fontAlgn="ctr"/>
                      <a:r>
                        <a:rPr lang="en-US" sz="1200" b="0" i="0" u="none" strike="noStrike" dirty="0">
                          <a:solidFill>
                            <a:srgbClr val="000000"/>
                          </a:solidFill>
                          <a:effectLst/>
                          <a:latin typeface="Calibri"/>
                        </a:rPr>
                        <a:t>Danville Area Comm.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0</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30</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-30</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Daley-City Colleges Chicago </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55</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62</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-7</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Elgin Comm.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49</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112</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-63</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Illinois Eastern Comm. Colleges</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0</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91</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-91</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Illinois Valley Comm.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49</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89</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-40</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John Wood Comm.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79</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103</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-24</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Joliet Junior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75</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82</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-7</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Kankakee Comm.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11</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86</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-75</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Kishwaukee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87</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57</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6100"/>
                          </a:solidFill>
                          <a:effectLst/>
                          <a:latin typeface="Calibri"/>
                        </a:rPr>
                        <a:t>30</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4479">
                <a:tc>
                  <a:txBody>
                    <a:bodyPr/>
                    <a:lstStyle/>
                    <a:p>
                      <a:pPr algn="l" fontAlgn="ctr"/>
                      <a:r>
                        <a:rPr lang="en-US" sz="1200" b="0" i="0" u="none" strike="noStrike" dirty="0">
                          <a:solidFill>
                            <a:srgbClr val="000000"/>
                          </a:solidFill>
                          <a:effectLst/>
                          <a:latin typeface="Calibri"/>
                        </a:rPr>
                        <a:t>Lincoln Land  Comm.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50</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82</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-32</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McHenry County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58</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133</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-75</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Oakton Comm.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24</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100</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-76</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Prairie State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7</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78</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-71</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Richland Comm.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34</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42</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-8</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South Suburban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10</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86</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-76</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Southwestern Illinois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55</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45</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6100"/>
                          </a:solidFill>
                          <a:effectLst/>
                          <a:latin typeface="Calibri"/>
                        </a:rPr>
                        <a:t>10</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4479">
                <a:tc>
                  <a:txBody>
                    <a:bodyPr/>
                    <a:lstStyle/>
                    <a:p>
                      <a:pPr algn="l" fontAlgn="ctr"/>
                      <a:r>
                        <a:rPr lang="en-US" sz="1200" b="0" i="0" u="none" strike="noStrike" dirty="0">
                          <a:solidFill>
                            <a:srgbClr val="000000"/>
                          </a:solidFill>
                          <a:effectLst/>
                          <a:latin typeface="Calibri"/>
                        </a:rPr>
                        <a:t>Triton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27</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69</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-42</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Waubonsee Comm. College</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0</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20</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-20</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4479">
                <a:tc>
                  <a:txBody>
                    <a:bodyPr/>
                    <a:lstStyle/>
                    <a:p>
                      <a:pPr algn="l" fontAlgn="ctr"/>
                      <a:r>
                        <a:rPr lang="en-US" sz="1200" b="0" i="0" u="none" strike="noStrike" dirty="0">
                          <a:solidFill>
                            <a:srgbClr val="000000"/>
                          </a:solidFill>
                          <a:effectLst/>
                          <a:latin typeface="Calibri"/>
                        </a:rPr>
                        <a:t>Wm. Rainey Harper College </a:t>
                      </a:r>
                    </a:p>
                  </a:txBody>
                  <a:tcPr marL="6505" marR="6505" marT="650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130</a:t>
                      </a:r>
                    </a:p>
                  </a:txBody>
                  <a:tcPr marL="6505" marR="6505" marT="650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80</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6100"/>
                          </a:solidFill>
                          <a:effectLst/>
                          <a:latin typeface="Calibri"/>
                        </a:rPr>
                        <a:t>50</a:t>
                      </a:r>
                    </a:p>
                  </a:txBody>
                  <a:tcPr marL="6505" marR="6505" marT="650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r>
              <a:tr h="284771">
                <a:tc>
                  <a:txBody>
                    <a:bodyPr/>
                    <a:lstStyle/>
                    <a:p>
                      <a:pPr algn="ctr" fontAlgn="ctr"/>
                      <a:r>
                        <a:rPr lang="en-US" sz="1200" b="0" i="0" u="none" strike="noStrike" dirty="0">
                          <a:solidFill>
                            <a:srgbClr val="000000"/>
                          </a:solidFill>
                          <a:effectLst/>
                          <a:latin typeface="Calibri"/>
                        </a:rPr>
                        <a:t>TOTAL</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867</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a:rPr>
                        <a:t>1470</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9C0006"/>
                          </a:solidFill>
                          <a:effectLst/>
                          <a:latin typeface="Calibri"/>
                        </a:rPr>
                        <a:t>-603</a:t>
                      </a:r>
                    </a:p>
                  </a:txBody>
                  <a:tcPr marL="6505" marR="6505" marT="650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7CE"/>
                    </a:solidFill>
                  </a:tcPr>
                </a:tc>
              </a:tr>
            </a:tbl>
          </a:graphicData>
        </a:graphic>
      </p:graphicFrame>
      <p:sp>
        <p:nvSpPr>
          <p:cNvPr id="3" name="TextBox 2"/>
          <p:cNvSpPr txBox="1"/>
          <p:nvPr/>
        </p:nvSpPr>
        <p:spPr>
          <a:xfrm>
            <a:off x="113212" y="487680"/>
            <a:ext cx="4232365" cy="887422"/>
          </a:xfrm>
          <a:prstGeom prst="rect">
            <a:avLst/>
          </a:prstGeom>
          <a:noFill/>
        </p:spPr>
        <p:txBody>
          <a:bodyPr wrap="square" rtlCol="0">
            <a:spAutoFit/>
          </a:bodyPr>
          <a:lstStyle/>
          <a:p>
            <a:pPr eaLnBrk="0" fontAlgn="base" hangingPunct="0">
              <a:lnSpc>
                <a:spcPts val="3100"/>
              </a:lnSpc>
              <a:spcBef>
                <a:spcPct val="0"/>
              </a:spcBef>
              <a:spcAft>
                <a:spcPct val="0"/>
              </a:spcAft>
            </a:pPr>
            <a:r>
              <a:rPr lang="fr-FR" sz="2400" b="1" dirty="0">
                <a:solidFill>
                  <a:srgbClr val="336600"/>
                </a:solidFill>
                <a:cs typeface="Arial" charset="0"/>
              </a:rPr>
              <a:t>INAM Grant Consortium Unique Participants Year 1 &amp; 2</a:t>
            </a:r>
          </a:p>
        </p:txBody>
      </p:sp>
    </p:spTree>
    <p:extLst>
      <p:ext uri="{BB962C8B-B14F-4D97-AF65-F5344CB8AC3E}">
        <p14:creationId xmlns:p14="http://schemas.microsoft.com/office/powerpoint/2010/main" val="3443664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4366" y="2403566"/>
            <a:ext cx="7071360" cy="2123658"/>
          </a:xfrm>
          <a:prstGeom prst="rect">
            <a:avLst/>
          </a:prstGeom>
          <a:noFill/>
        </p:spPr>
        <p:txBody>
          <a:bodyPr wrap="square" rtlCol="0">
            <a:spAutoFit/>
          </a:bodyPr>
          <a:lstStyle/>
          <a:p>
            <a:pPr algn="ctr" fontAlgn="base">
              <a:spcBef>
                <a:spcPct val="0"/>
              </a:spcBef>
              <a:spcAft>
                <a:spcPct val="0"/>
              </a:spcAft>
            </a:pPr>
            <a:r>
              <a:rPr lang="en-US" sz="4400" dirty="0">
                <a:solidFill>
                  <a:srgbClr val="336600"/>
                </a:solidFill>
                <a:cs typeface="Arial" charset="0"/>
              </a:rPr>
              <a:t>Certificate Offerings </a:t>
            </a:r>
          </a:p>
          <a:p>
            <a:pPr algn="ctr" fontAlgn="base">
              <a:spcBef>
                <a:spcPct val="0"/>
              </a:spcBef>
              <a:spcAft>
                <a:spcPct val="0"/>
              </a:spcAft>
            </a:pPr>
            <a:r>
              <a:rPr lang="en-US" sz="4400" dirty="0">
                <a:solidFill>
                  <a:srgbClr val="336600"/>
                </a:solidFill>
                <a:cs typeface="Arial" charset="0"/>
              </a:rPr>
              <a:t>by College </a:t>
            </a:r>
          </a:p>
          <a:p>
            <a:pPr algn="ctr" fontAlgn="base">
              <a:spcBef>
                <a:spcPct val="0"/>
              </a:spcBef>
              <a:spcAft>
                <a:spcPct val="0"/>
              </a:spcAft>
            </a:pPr>
            <a:r>
              <a:rPr lang="en-US" sz="4400" dirty="0">
                <a:solidFill>
                  <a:srgbClr val="336600"/>
                </a:solidFill>
                <a:cs typeface="Arial" charset="0"/>
              </a:rPr>
              <a:t>Currently on INAM Website</a:t>
            </a:r>
          </a:p>
        </p:txBody>
      </p:sp>
    </p:spTree>
    <p:extLst>
      <p:ext uri="{BB962C8B-B14F-4D97-AF65-F5344CB8AC3E}">
        <p14:creationId xmlns:p14="http://schemas.microsoft.com/office/powerpoint/2010/main" val="4075277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17500" y="480683"/>
            <a:ext cx="5734957" cy="1057010"/>
          </a:xfrm>
        </p:spPr>
        <p:txBody>
          <a:bodyPr/>
          <a:lstStyle/>
          <a:p>
            <a:r>
              <a:rPr lang="en-US" dirty="0" smtClean="0"/>
              <a:t>Course Syllabi Criteria</a:t>
            </a:r>
          </a:p>
        </p:txBody>
      </p:sp>
      <p:sp>
        <p:nvSpPr>
          <p:cNvPr id="12291" name="Rectangle 3"/>
          <p:cNvSpPr>
            <a:spLocks noGrp="1" noChangeArrowheads="1"/>
          </p:cNvSpPr>
          <p:nvPr>
            <p:ph idx="1"/>
          </p:nvPr>
        </p:nvSpPr>
        <p:spPr>
          <a:xfrm>
            <a:off x="299640" y="1944480"/>
            <a:ext cx="8528844" cy="4351817"/>
          </a:xfrm>
        </p:spPr>
        <p:txBody>
          <a:bodyPr/>
          <a:lstStyle/>
          <a:p>
            <a:pPr marL="457200" indent="-457200">
              <a:lnSpc>
                <a:spcPct val="100000"/>
              </a:lnSpc>
              <a:buFont typeface="+mj-lt"/>
              <a:buAutoNum type="arabicPeriod"/>
            </a:pPr>
            <a:r>
              <a:rPr lang="en-US" sz="2000" dirty="0" smtClean="0"/>
              <a:t>Course </a:t>
            </a:r>
            <a:r>
              <a:rPr lang="en-US" sz="2000" dirty="0"/>
              <a:t>Details (college, course name / number, credits, pre-requisites) </a:t>
            </a:r>
          </a:p>
          <a:p>
            <a:pPr marL="457200" indent="-457200">
              <a:lnSpc>
                <a:spcPct val="100000"/>
              </a:lnSpc>
              <a:buFont typeface="+mj-lt"/>
              <a:buAutoNum type="arabicPeriod"/>
            </a:pPr>
            <a:r>
              <a:rPr lang="en-US" sz="2000" dirty="0" smtClean="0"/>
              <a:t>Contact </a:t>
            </a:r>
            <a:r>
              <a:rPr lang="en-US" sz="2000" dirty="0"/>
              <a:t>information for faculty or department representative </a:t>
            </a:r>
          </a:p>
          <a:p>
            <a:pPr marL="457200" indent="-457200">
              <a:lnSpc>
                <a:spcPct val="100000"/>
              </a:lnSpc>
              <a:buFont typeface="+mj-lt"/>
              <a:buAutoNum type="arabicPeriod"/>
            </a:pPr>
            <a:r>
              <a:rPr lang="en-US" sz="2000" dirty="0" smtClean="0"/>
              <a:t>Course </a:t>
            </a:r>
            <a:r>
              <a:rPr lang="en-US" sz="2000" dirty="0"/>
              <a:t>Description </a:t>
            </a:r>
          </a:p>
          <a:p>
            <a:pPr marL="457200" indent="-457200">
              <a:lnSpc>
                <a:spcPct val="100000"/>
              </a:lnSpc>
              <a:buFont typeface="+mj-lt"/>
              <a:buAutoNum type="arabicPeriod"/>
            </a:pPr>
            <a:r>
              <a:rPr lang="en-US" sz="2000" dirty="0" smtClean="0"/>
              <a:t>Textbook(s</a:t>
            </a:r>
            <a:r>
              <a:rPr lang="en-US" sz="2000" dirty="0"/>
              <a:t>), required readings, videos, CDs or other teaching materials </a:t>
            </a:r>
          </a:p>
          <a:p>
            <a:pPr marL="457200" indent="-457200">
              <a:lnSpc>
                <a:spcPct val="100000"/>
              </a:lnSpc>
              <a:buFont typeface="+mj-lt"/>
              <a:buAutoNum type="arabicPeriod"/>
            </a:pPr>
            <a:r>
              <a:rPr lang="en-US" sz="2000" dirty="0" smtClean="0"/>
              <a:t>Student </a:t>
            </a:r>
            <a:r>
              <a:rPr lang="en-US" sz="2000" dirty="0"/>
              <a:t>Learning Objectives / Outcomes</a:t>
            </a:r>
          </a:p>
          <a:p>
            <a:pPr marL="457200" indent="-457200">
              <a:lnSpc>
                <a:spcPct val="100000"/>
              </a:lnSpc>
              <a:buFont typeface="+mj-lt"/>
              <a:buAutoNum type="arabicPeriod"/>
            </a:pPr>
            <a:r>
              <a:rPr lang="en-US" sz="2000" dirty="0" smtClean="0"/>
              <a:t>Course </a:t>
            </a:r>
            <a:r>
              <a:rPr lang="en-US" sz="2000" dirty="0"/>
              <a:t>Outline (weekly activities / topics covered) </a:t>
            </a:r>
          </a:p>
          <a:p>
            <a:pPr marL="457200" indent="-457200">
              <a:lnSpc>
                <a:spcPct val="100000"/>
              </a:lnSpc>
              <a:buFont typeface="+mj-lt"/>
              <a:buAutoNum type="arabicPeriod"/>
            </a:pPr>
            <a:r>
              <a:rPr lang="en-US" sz="2000" dirty="0" smtClean="0"/>
              <a:t>Assessment </a:t>
            </a:r>
            <a:r>
              <a:rPr lang="en-US" sz="2000" dirty="0"/>
              <a:t>/ Evaluation / Measurement of student learning </a:t>
            </a:r>
          </a:p>
          <a:p>
            <a:pPr marL="457200" indent="-457200">
              <a:lnSpc>
                <a:spcPct val="100000"/>
              </a:lnSpc>
              <a:buFont typeface="+mj-lt"/>
              <a:buAutoNum type="arabicPeriod"/>
            </a:pPr>
            <a:r>
              <a:rPr lang="en-US" sz="2000" dirty="0" smtClean="0"/>
              <a:t>Required </a:t>
            </a:r>
            <a:r>
              <a:rPr lang="en-US" sz="2000" dirty="0"/>
              <a:t>DOL Statement (which was included for faculty) </a:t>
            </a:r>
          </a:p>
        </p:txBody>
      </p:sp>
    </p:spTree>
    <p:extLst>
      <p:ext uri="{BB962C8B-B14F-4D97-AF65-F5344CB8AC3E}">
        <p14:creationId xmlns:p14="http://schemas.microsoft.com/office/powerpoint/2010/main" val="84741792"/>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96035" y="2653448"/>
            <a:ext cx="7833815" cy="1569660"/>
          </a:xfrm>
          <a:prstGeom prst="rect">
            <a:avLst/>
          </a:prstGeom>
        </p:spPr>
        <p:txBody>
          <a:bodyPr wrap="square">
            <a:spAutoFit/>
          </a:bodyPr>
          <a:lstStyle/>
          <a:p>
            <a:pPr algn="ctr" fontAlgn="base">
              <a:spcBef>
                <a:spcPct val="0"/>
              </a:spcBef>
              <a:spcAft>
                <a:spcPct val="0"/>
              </a:spcAft>
            </a:pPr>
            <a:r>
              <a:rPr lang="en-US" sz="4000" dirty="0">
                <a:solidFill>
                  <a:srgbClr val="336600"/>
                </a:solidFill>
                <a:cs typeface="Arial" charset="0"/>
              </a:rPr>
              <a:t>Presentation by the Evaluator Team</a:t>
            </a:r>
          </a:p>
          <a:p>
            <a:pPr algn="ctr" fontAlgn="base">
              <a:spcBef>
                <a:spcPct val="0"/>
              </a:spcBef>
              <a:spcAft>
                <a:spcPct val="0"/>
              </a:spcAft>
            </a:pPr>
            <a:endParaRPr lang="en-US" sz="1600" dirty="0">
              <a:solidFill>
                <a:srgbClr val="336600"/>
              </a:solidFill>
              <a:cs typeface="Arial" charset="0"/>
            </a:endParaRPr>
          </a:p>
          <a:p>
            <a:pPr algn="ctr" fontAlgn="base">
              <a:spcBef>
                <a:spcPct val="0"/>
              </a:spcBef>
              <a:spcAft>
                <a:spcPct val="0"/>
              </a:spcAft>
            </a:pPr>
            <a:r>
              <a:rPr lang="en-US" sz="4000" dirty="0">
                <a:solidFill>
                  <a:srgbClr val="336600"/>
                </a:solidFill>
                <a:cs typeface="Arial" charset="0"/>
              </a:rPr>
              <a:t>Paul T. Bucci, PhD, LLC </a:t>
            </a:r>
          </a:p>
        </p:txBody>
      </p:sp>
    </p:spTree>
    <p:extLst>
      <p:ext uri="{BB962C8B-B14F-4D97-AF65-F5344CB8AC3E}">
        <p14:creationId xmlns:p14="http://schemas.microsoft.com/office/powerpoint/2010/main" val="15823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6600"/>
                </a:solidFill>
              </a:rPr>
              <a:t>INAM College Presidents</a:t>
            </a:r>
            <a:br>
              <a:rPr lang="en-US" dirty="0">
                <a:solidFill>
                  <a:srgbClr val="336600"/>
                </a:solidFill>
              </a:rPr>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75689594"/>
              </p:ext>
            </p:extLst>
          </p:nvPr>
        </p:nvGraphicFramePr>
        <p:xfrm>
          <a:off x="914400" y="1371600"/>
          <a:ext cx="6101255" cy="4957972"/>
        </p:xfrm>
        <a:graphic>
          <a:graphicData uri="http://schemas.openxmlformats.org/drawingml/2006/table">
            <a:tbl>
              <a:tblPr firstRow="1" firstCol="1" bandRow="1">
                <a:tableStyleId>{93296810-A885-4BE3-A3E7-6D5BEEA58F35}</a:tableStyleId>
              </a:tblPr>
              <a:tblGrid>
                <a:gridCol w="2997803"/>
                <a:gridCol w="3103452"/>
              </a:tblGrid>
              <a:tr h="202421">
                <a:tc>
                  <a:txBody>
                    <a:bodyPr/>
                    <a:lstStyle/>
                    <a:p>
                      <a:pPr marL="0" marR="0" algn="ctr">
                        <a:lnSpc>
                          <a:spcPct val="115000"/>
                        </a:lnSpc>
                        <a:spcBef>
                          <a:spcPts val="0"/>
                        </a:spcBef>
                        <a:spcAft>
                          <a:spcPts val="0"/>
                        </a:spcAft>
                      </a:pPr>
                      <a:r>
                        <a:rPr lang="en-US" sz="1200" kern="1200" dirty="0">
                          <a:effectLst/>
                        </a:rPr>
                        <a:t>College</a:t>
                      </a:r>
                      <a:endParaRPr lang="en-US" sz="1200" dirty="0">
                        <a:effectLst/>
                        <a:latin typeface="Calibri"/>
                        <a:ea typeface="Calibri"/>
                        <a:cs typeface="Times New Roman"/>
                      </a:endParaRPr>
                    </a:p>
                  </a:txBody>
                  <a:tcPr marL="47758" marR="47758" marT="7960" marB="0" anchor="b"/>
                </a:tc>
                <a:tc>
                  <a:txBody>
                    <a:bodyPr/>
                    <a:lstStyle/>
                    <a:p>
                      <a:pPr marL="0" marR="0" algn="ctr">
                        <a:lnSpc>
                          <a:spcPct val="115000"/>
                        </a:lnSpc>
                        <a:spcBef>
                          <a:spcPts val="0"/>
                        </a:spcBef>
                        <a:spcAft>
                          <a:spcPts val="0"/>
                        </a:spcAft>
                      </a:pPr>
                      <a:r>
                        <a:rPr lang="en-US" sz="1200" kern="1200">
                          <a:effectLst/>
                        </a:rPr>
                        <a:t>President</a:t>
                      </a:r>
                      <a:endParaRPr lang="en-US" sz="1200">
                        <a:effectLst/>
                        <a:latin typeface="Calibri"/>
                        <a:ea typeface="Calibri"/>
                        <a:cs typeface="Times New Roman"/>
                      </a:endParaRPr>
                    </a:p>
                  </a:txBody>
                  <a:tcPr marL="45636" marR="45636" marT="7960" marB="0" anchor="b"/>
                </a:tc>
              </a:tr>
              <a:tr h="225700">
                <a:tc>
                  <a:txBody>
                    <a:bodyPr/>
                    <a:lstStyle/>
                    <a:p>
                      <a:pPr marL="0" marR="0">
                        <a:lnSpc>
                          <a:spcPct val="115000"/>
                        </a:lnSpc>
                        <a:spcBef>
                          <a:spcPts val="0"/>
                        </a:spcBef>
                        <a:spcAft>
                          <a:spcPts val="0"/>
                        </a:spcAft>
                      </a:pPr>
                      <a:r>
                        <a:rPr lang="en-US" sz="1200" kern="1200" dirty="0">
                          <a:effectLst/>
                        </a:rPr>
                        <a:t>College of DuPage</a:t>
                      </a:r>
                      <a:endParaRPr lang="en-US" sz="1200" dirty="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a:effectLst/>
                        </a:rPr>
                        <a:t>Dr. Robert Breuder</a:t>
                      </a:r>
                      <a:endParaRPr lang="en-US" sz="1200">
                        <a:effectLst/>
                        <a:latin typeface="Calibri"/>
                        <a:ea typeface="Calibri"/>
                        <a:cs typeface="Times New Roman"/>
                      </a:endParaRPr>
                    </a:p>
                  </a:txBody>
                  <a:tcPr marL="45636" marR="45636" marT="7960" marB="0" anchor="b"/>
                </a:tc>
              </a:tr>
              <a:tr h="225700">
                <a:tc>
                  <a:txBody>
                    <a:bodyPr/>
                    <a:lstStyle/>
                    <a:p>
                      <a:pPr marL="0" marR="0">
                        <a:lnSpc>
                          <a:spcPct val="115000"/>
                        </a:lnSpc>
                        <a:spcBef>
                          <a:spcPts val="0"/>
                        </a:spcBef>
                        <a:spcAft>
                          <a:spcPts val="0"/>
                        </a:spcAft>
                      </a:pPr>
                      <a:r>
                        <a:rPr lang="en-US" sz="1200" kern="1200" dirty="0">
                          <a:effectLst/>
                        </a:rPr>
                        <a:t>College of Lake County </a:t>
                      </a:r>
                      <a:endParaRPr lang="en-US" sz="1200" dirty="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Jerry Weber </a:t>
                      </a:r>
                      <a:endParaRPr lang="en-US" sz="1200" dirty="0">
                        <a:effectLst/>
                        <a:latin typeface="Calibri"/>
                        <a:ea typeface="Calibri"/>
                        <a:cs typeface="Times New Roman"/>
                      </a:endParaRPr>
                    </a:p>
                  </a:txBody>
                  <a:tcPr marL="45636" marR="45636" marT="7960" marB="0" anchor="b"/>
                </a:tc>
              </a:tr>
              <a:tr h="225700">
                <a:tc>
                  <a:txBody>
                    <a:bodyPr/>
                    <a:lstStyle/>
                    <a:p>
                      <a:pPr marL="0" marR="0">
                        <a:lnSpc>
                          <a:spcPct val="115000"/>
                        </a:lnSpc>
                        <a:spcBef>
                          <a:spcPts val="0"/>
                        </a:spcBef>
                        <a:spcAft>
                          <a:spcPts val="0"/>
                        </a:spcAft>
                      </a:pPr>
                      <a:r>
                        <a:rPr lang="en-US" sz="1200" kern="1200">
                          <a:effectLst/>
                        </a:rPr>
                        <a:t>Daley (City Colleges of Chicago)</a:t>
                      </a:r>
                      <a:endParaRPr lang="en-US" sz="1200">
                        <a:effectLst/>
                        <a:latin typeface="Calibri"/>
                        <a:ea typeface="Calibri"/>
                        <a:cs typeface="Times New Roman"/>
                      </a:endParaRPr>
                    </a:p>
                  </a:txBody>
                  <a:tcPr marL="47758" marR="47758" marT="7960" marB="0" anchor="ctr"/>
                </a:tc>
                <a:tc>
                  <a:txBody>
                    <a:bodyPr/>
                    <a:lstStyle/>
                    <a:p>
                      <a:pPr marL="0" marR="0">
                        <a:lnSpc>
                          <a:spcPct val="115000"/>
                        </a:lnSpc>
                        <a:spcBef>
                          <a:spcPts val="0"/>
                        </a:spcBef>
                        <a:spcAft>
                          <a:spcPts val="0"/>
                        </a:spcAft>
                      </a:pPr>
                      <a:r>
                        <a:rPr lang="en-US" sz="1200" kern="1200" dirty="0">
                          <a:effectLst/>
                        </a:rPr>
                        <a:t>Dr. Jose </a:t>
                      </a:r>
                      <a:r>
                        <a:rPr lang="en-US" sz="1200" kern="1200" dirty="0" err="1">
                          <a:effectLst/>
                        </a:rPr>
                        <a:t>Aybar</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Danville Area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Alice Marie Jacobs </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Elgin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David Sam</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Harper College </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Ken Ender </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Illinois Eastern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Mr. Terry Bruce </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Illinois Valley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Jerry Corcoran </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John Wood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Mr. Michael Elbe</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Joliet Junior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Debra Daniels </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Kankakee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John </a:t>
                      </a:r>
                      <a:r>
                        <a:rPr lang="en-US" sz="1200" kern="1200" dirty="0" err="1">
                          <a:effectLst/>
                        </a:rPr>
                        <a:t>Avendano</a:t>
                      </a:r>
                      <a:endParaRPr lang="en-US" sz="1200" dirty="0">
                        <a:effectLst/>
                        <a:latin typeface="Calibri"/>
                        <a:ea typeface="Calibri"/>
                        <a:cs typeface="Times New Roman"/>
                      </a:endParaRPr>
                    </a:p>
                  </a:txBody>
                  <a:tcPr marL="45636" marR="45636" marT="7960" marB="0" anchor="b"/>
                </a:tc>
              </a:tr>
              <a:tr h="225700">
                <a:tc>
                  <a:txBody>
                    <a:bodyPr/>
                    <a:lstStyle/>
                    <a:p>
                      <a:pPr marL="0" marR="0">
                        <a:lnSpc>
                          <a:spcPct val="115000"/>
                        </a:lnSpc>
                        <a:spcBef>
                          <a:spcPts val="0"/>
                        </a:spcBef>
                        <a:spcAft>
                          <a:spcPts val="0"/>
                        </a:spcAft>
                      </a:pPr>
                      <a:r>
                        <a:rPr lang="en-US" sz="1200" kern="1200">
                          <a:effectLst/>
                        </a:rPr>
                        <a:t>Kishwaukee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Tom Choice</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Lincoln Land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Charlotte Warren </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McHenry County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a:effectLst/>
                        </a:rPr>
                        <a:t>Dr. Vicky Smith</a:t>
                      </a:r>
                      <a:endParaRPr lang="en-US" sz="120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Oakton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a:effectLst/>
                        </a:rPr>
                        <a:t>Dr. Margaret Lee</a:t>
                      </a:r>
                      <a:endParaRPr lang="en-US" sz="120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Prairie State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Terri </a:t>
                      </a:r>
                      <a:r>
                        <a:rPr lang="en-US" sz="1200" kern="1200" dirty="0" err="1">
                          <a:effectLst/>
                        </a:rPr>
                        <a:t>Winfree</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Richland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Gayle Saunders</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South Suburban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Mr. Don Manning</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Southwestern Illinois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Georgia Costello</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Triton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Patricia Granados </a:t>
                      </a:r>
                      <a:endParaRPr lang="en-US" sz="1200" dirty="0">
                        <a:effectLst/>
                        <a:latin typeface="Calibri"/>
                        <a:ea typeface="Calibri"/>
                        <a:cs typeface="Times New Roman"/>
                      </a:endParaRPr>
                    </a:p>
                  </a:txBody>
                  <a:tcPr marL="45636" marR="45636" marT="7960" marB="0" anchor="ctr"/>
                </a:tc>
              </a:tr>
              <a:tr h="225700">
                <a:tc>
                  <a:txBody>
                    <a:bodyPr/>
                    <a:lstStyle/>
                    <a:p>
                      <a:pPr marL="0" marR="0">
                        <a:lnSpc>
                          <a:spcPct val="115000"/>
                        </a:lnSpc>
                        <a:spcBef>
                          <a:spcPts val="0"/>
                        </a:spcBef>
                        <a:spcAft>
                          <a:spcPts val="0"/>
                        </a:spcAft>
                      </a:pPr>
                      <a:r>
                        <a:rPr lang="en-US" sz="1200" kern="1200">
                          <a:effectLst/>
                        </a:rPr>
                        <a:t>Waubonsee Community College</a:t>
                      </a:r>
                      <a:endParaRPr lang="en-US" sz="1200">
                        <a:effectLst/>
                        <a:latin typeface="Calibri"/>
                        <a:ea typeface="Calibri"/>
                        <a:cs typeface="Times New Roman"/>
                      </a:endParaRPr>
                    </a:p>
                  </a:txBody>
                  <a:tcPr marL="47758" marR="47758" marT="7960" marB="0" anchor="b"/>
                </a:tc>
                <a:tc>
                  <a:txBody>
                    <a:bodyPr/>
                    <a:lstStyle/>
                    <a:p>
                      <a:pPr marL="0" marR="0">
                        <a:lnSpc>
                          <a:spcPct val="115000"/>
                        </a:lnSpc>
                        <a:spcBef>
                          <a:spcPts val="0"/>
                        </a:spcBef>
                        <a:spcAft>
                          <a:spcPts val="0"/>
                        </a:spcAft>
                      </a:pPr>
                      <a:r>
                        <a:rPr lang="en-US" sz="1200" kern="1200" dirty="0">
                          <a:effectLst/>
                        </a:rPr>
                        <a:t>Dr. Christine </a:t>
                      </a:r>
                      <a:r>
                        <a:rPr lang="en-US" sz="1200" kern="1200" dirty="0" err="1">
                          <a:effectLst/>
                        </a:rPr>
                        <a:t>Sobek</a:t>
                      </a:r>
                      <a:endParaRPr lang="en-US" sz="1200" dirty="0">
                        <a:effectLst/>
                        <a:latin typeface="Calibri"/>
                        <a:ea typeface="Calibri"/>
                        <a:cs typeface="Times New Roman"/>
                      </a:endParaRPr>
                    </a:p>
                  </a:txBody>
                  <a:tcPr marL="45636" marR="45636" marT="7960" marB="0" anchor="ctr"/>
                </a:tc>
              </a:tr>
            </a:tbl>
          </a:graphicData>
        </a:graphic>
      </p:graphicFrame>
    </p:spTree>
    <p:extLst>
      <p:ext uri="{BB962C8B-B14F-4D97-AF65-F5344CB8AC3E}">
        <p14:creationId xmlns:p14="http://schemas.microsoft.com/office/powerpoint/2010/main" val="2861323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June 11, 2014</a:t>
            </a:r>
          </a:p>
          <a:p>
            <a:endParaRPr lang="en-US" dirty="0"/>
          </a:p>
          <a:p>
            <a:endParaRPr lang="en-US" dirty="0"/>
          </a:p>
        </p:txBody>
      </p:sp>
      <p:sp>
        <p:nvSpPr>
          <p:cNvPr id="2" name="Title 1"/>
          <p:cNvSpPr>
            <a:spLocks noGrp="1"/>
          </p:cNvSpPr>
          <p:nvPr>
            <p:ph type="ctrTitle"/>
          </p:nvPr>
        </p:nvSpPr>
        <p:spPr/>
        <p:txBody>
          <a:bodyPr/>
          <a:lstStyle/>
          <a:p>
            <a:r>
              <a:rPr lang="en-US" sz="2400" cap="none" dirty="0"/>
              <a:t>Paul T. Bucci PhD, LLC; </a:t>
            </a:r>
            <a:r>
              <a:rPr lang="en-US" sz="2400" cap="none" dirty="0" smtClean="0"/>
              <a:t/>
            </a:r>
            <a:br>
              <a:rPr lang="en-US" sz="2400" cap="none" dirty="0" smtClean="0"/>
            </a:br>
            <a:r>
              <a:rPr lang="en-US" sz="2400" cap="none" dirty="0" smtClean="0"/>
              <a:t>Westat, Inc.; </a:t>
            </a:r>
            <a:r>
              <a:rPr lang="en-US" sz="2400" cap="none" dirty="0"/>
              <a:t>and </a:t>
            </a:r>
            <a:br>
              <a:rPr lang="en-US" sz="2400" cap="none" dirty="0"/>
            </a:br>
            <a:r>
              <a:rPr lang="en-US" sz="2400" cap="none" dirty="0"/>
              <a:t>GEM Software Development, Inc.</a:t>
            </a:r>
          </a:p>
        </p:txBody>
      </p:sp>
      <p:sp>
        <p:nvSpPr>
          <p:cNvPr id="6" name="TextBox 5"/>
          <p:cNvSpPr txBox="1"/>
          <p:nvPr/>
        </p:nvSpPr>
        <p:spPr>
          <a:xfrm>
            <a:off x="1143000" y="1447800"/>
            <a:ext cx="6858000" cy="707886"/>
          </a:xfrm>
          <a:prstGeom prst="rect">
            <a:avLst/>
          </a:prstGeom>
          <a:noFill/>
        </p:spPr>
        <p:txBody>
          <a:bodyPr wrap="square" rtlCol="0">
            <a:spAutoFit/>
          </a:bodyPr>
          <a:lstStyle/>
          <a:p>
            <a:pPr algn="ctr" eaLnBrk="0" fontAlgn="base" hangingPunct="0">
              <a:spcBef>
                <a:spcPct val="0"/>
              </a:spcBef>
              <a:spcAft>
                <a:spcPct val="0"/>
              </a:spcAft>
            </a:pPr>
            <a:r>
              <a:rPr lang="en-US" sz="4000" b="1" dirty="0" smtClean="0">
                <a:solidFill>
                  <a:srgbClr val="93A299">
                    <a:lumMod val="75000"/>
                  </a:srgbClr>
                </a:solidFill>
                <a:latin typeface="Times New Roman"/>
              </a:rPr>
              <a:t>EVALUATION OF INAM</a:t>
            </a:r>
            <a:endParaRPr lang="en-US" sz="4000" b="1" dirty="0">
              <a:solidFill>
                <a:srgbClr val="93A299">
                  <a:lumMod val="75000"/>
                </a:srgbClr>
              </a:solidFill>
              <a:latin typeface="Times New Roman"/>
            </a:endParaRPr>
          </a:p>
        </p:txBody>
      </p:sp>
    </p:spTree>
    <p:extLst>
      <p:ext uri="{BB962C8B-B14F-4D97-AF65-F5344CB8AC3E}">
        <p14:creationId xmlns:p14="http://schemas.microsoft.com/office/powerpoint/2010/main" val="3405869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What We </a:t>
            </a:r>
            <a:r>
              <a:rPr lang="en-US" cap="none" dirty="0"/>
              <a:t>H</a:t>
            </a:r>
            <a:r>
              <a:rPr lang="en-US" cap="none" dirty="0" smtClean="0"/>
              <a:t>ave Done</a:t>
            </a:r>
            <a:endParaRPr lang="en-US" cap="none" dirty="0"/>
          </a:p>
        </p:txBody>
      </p:sp>
      <p:sp>
        <p:nvSpPr>
          <p:cNvPr id="3" name="Content Placeholder 2"/>
          <p:cNvSpPr>
            <a:spLocks noGrp="1"/>
          </p:cNvSpPr>
          <p:nvPr>
            <p:ph idx="1"/>
          </p:nvPr>
        </p:nvSpPr>
        <p:spPr>
          <a:xfrm>
            <a:off x="457200" y="1752600"/>
            <a:ext cx="8229600" cy="4800600"/>
          </a:xfrm>
        </p:spPr>
        <p:txBody>
          <a:bodyPr>
            <a:normAutofit fontScale="92500" lnSpcReduction="20000"/>
          </a:bodyPr>
          <a:lstStyle/>
          <a:p>
            <a:r>
              <a:rPr lang="en-US" dirty="0" smtClean="0"/>
              <a:t>Collected data on individual students</a:t>
            </a:r>
          </a:p>
          <a:p>
            <a:pPr lvl="1"/>
            <a:r>
              <a:rPr lang="en-US" dirty="0" smtClean="0"/>
              <a:t>Entrance survey</a:t>
            </a:r>
          </a:p>
          <a:p>
            <a:pPr lvl="1"/>
            <a:r>
              <a:rPr lang="en-US" dirty="0" smtClean="0"/>
              <a:t>Transcript and other college record data</a:t>
            </a:r>
          </a:p>
          <a:p>
            <a:pPr lvl="1"/>
            <a:r>
              <a:rPr lang="en-US" dirty="0" smtClean="0"/>
              <a:t>Exit surveys</a:t>
            </a:r>
          </a:p>
          <a:p>
            <a:r>
              <a:rPr lang="en-US" dirty="0" smtClean="0"/>
              <a:t>Conducted focus groups and interview</a:t>
            </a:r>
          </a:p>
          <a:p>
            <a:pPr lvl="1"/>
            <a:r>
              <a:rPr lang="en-US" dirty="0" smtClean="0"/>
              <a:t>In October 2013 </a:t>
            </a:r>
            <a:r>
              <a:rPr lang="en-US" dirty="0" err="1" smtClean="0"/>
              <a:t>iNAM</a:t>
            </a:r>
            <a:r>
              <a:rPr lang="en-US" dirty="0" smtClean="0"/>
              <a:t> meeting</a:t>
            </a:r>
          </a:p>
          <a:p>
            <a:pPr lvl="1"/>
            <a:r>
              <a:rPr lang="en-US" dirty="0" smtClean="0"/>
              <a:t>At seven colleges in spring 2014</a:t>
            </a:r>
          </a:p>
          <a:p>
            <a:pPr lvl="2"/>
            <a:r>
              <a:rPr lang="en-US" dirty="0"/>
              <a:t>College of Lake County, Elgin, John Wood, </a:t>
            </a:r>
            <a:r>
              <a:rPr lang="en-US" dirty="0" err="1" smtClean="0"/>
              <a:t>Kishwaukee</a:t>
            </a:r>
            <a:r>
              <a:rPr lang="en-US" dirty="0" smtClean="0"/>
              <a:t>, </a:t>
            </a:r>
            <a:r>
              <a:rPr lang="en-US" dirty="0"/>
              <a:t>Lincoln Land, </a:t>
            </a:r>
            <a:r>
              <a:rPr lang="en-US" dirty="0" smtClean="0"/>
              <a:t>McHenry</a:t>
            </a:r>
            <a:r>
              <a:rPr lang="en-US" dirty="0"/>
              <a:t>, </a:t>
            </a:r>
            <a:r>
              <a:rPr lang="en-US" dirty="0" smtClean="0"/>
              <a:t>Richland </a:t>
            </a:r>
          </a:p>
          <a:p>
            <a:pPr marL="342900" lvl="1">
              <a:buClr>
                <a:schemeClr val="accent1"/>
              </a:buClr>
            </a:pPr>
            <a:r>
              <a:rPr lang="en-US" sz="2400" dirty="0"/>
              <a:t>Conducted surveys</a:t>
            </a:r>
          </a:p>
          <a:p>
            <a:pPr lvl="1"/>
            <a:r>
              <a:rPr lang="en-US" dirty="0"/>
              <a:t>In October 2013 </a:t>
            </a:r>
            <a:r>
              <a:rPr lang="en-US" dirty="0" err="1"/>
              <a:t>iNAM</a:t>
            </a:r>
            <a:r>
              <a:rPr lang="en-US" dirty="0"/>
              <a:t> meeting</a:t>
            </a:r>
          </a:p>
          <a:p>
            <a:pPr lvl="1"/>
            <a:r>
              <a:rPr lang="en-US" dirty="0"/>
              <a:t>Student entrance and exit surveys (as noted above)</a:t>
            </a:r>
          </a:p>
          <a:p>
            <a:r>
              <a:rPr lang="en-US" dirty="0" smtClean="0"/>
              <a:t>Wrote first annual report</a:t>
            </a:r>
          </a:p>
          <a:p>
            <a:r>
              <a:rPr lang="en-US" dirty="0" smtClean="0"/>
              <a:t>Customized database</a:t>
            </a:r>
          </a:p>
          <a:p>
            <a:r>
              <a:rPr lang="en-US" dirty="0" smtClean="0"/>
              <a:t>Provided technical and capacity-building assistance</a:t>
            </a:r>
          </a:p>
        </p:txBody>
      </p:sp>
      <p:sp>
        <p:nvSpPr>
          <p:cNvPr id="5" name="Slide Number Placeholder 4"/>
          <p:cNvSpPr>
            <a:spLocks noGrp="1"/>
          </p:cNvSpPr>
          <p:nvPr>
            <p:ph type="sldNum" sz="quarter" idx="12"/>
          </p:nvPr>
        </p:nvSpPr>
        <p:spPr/>
        <p:txBody>
          <a:bodyPr/>
          <a:lstStyle/>
          <a:p>
            <a:fld id="{13B728E2-0490-46A1-A493-E9AC51542CFD}" type="slidenum">
              <a:rPr lang="en-US" altLang="en-US" smtClean="0">
                <a:solidFill>
                  <a:srgbClr val="564B3C"/>
                </a:solidFill>
              </a:rPr>
              <a:pPr/>
              <a:t>21</a:t>
            </a:fld>
            <a:endParaRPr lang="en-US" altLang="en-US">
              <a:solidFill>
                <a:srgbClr val="564B3C"/>
              </a:solidFill>
            </a:endParaRPr>
          </a:p>
        </p:txBody>
      </p:sp>
    </p:spTree>
    <p:extLst>
      <p:ext uri="{BB962C8B-B14F-4D97-AF65-F5344CB8AC3E}">
        <p14:creationId xmlns:p14="http://schemas.microsoft.com/office/powerpoint/2010/main" val="575311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What We Plan</a:t>
            </a:r>
            <a:endParaRPr lang="en-US" cap="none" dirty="0"/>
          </a:p>
        </p:txBody>
      </p:sp>
      <p:sp>
        <p:nvSpPr>
          <p:cNvPr id="3" name="Content Placeholder 2"/>
          <p:cNvSpPr>
            <a:spLocks noGrp="1"/>
          </p:cNvSpPr>
          <p:nvPr>
            <p:ph idx="1"/>
          </p:nvPr>
        </p:nvSpPr>
        <p:spPr/>
        <p:txBody>
          <a:bodyPr/>
          <a:lstStyle/>
          <a:p>
            <a:r>
              <a:rPr lang="en-US" dirty="0" smtClean="0"/>
              <a:t>Additional data collection</a:t>
            </a:r>
          </a:p>
          <a:p>
            <a:pPr lvl="1"/>
            <a:r>
              <a:rPr lang="en-US" dirty="0" smtClean="0"/>
              <a:t>Additional rounds of existing data collections</a:t>
            </a:r>
          </a:p>
          <a:p>
            <a:pPr lvl="1"/>
            <a:r>
              <a:rPr lang="en-US" dirty="0" smtClean="0"/>
              <a:t>Followup surveys of students</a:t>
            </a:r>
          </a:p>
          <a:p>
            <a:pPr lvl="1"/>
            <a:r>
              <a:rPr lang="en-US" dirty="0" smtClean="0"/>
              <a:t>Wage data from IDES</a:t>
            </a:r>
          </a:p>
          <a:p>
            <a:pPr lvl="1"/>
            <a:r>
              <a:rPr lang="en-US" dirty="0" smtClean="0"/>
              <a:t>Collection of data on comparison group</a:t>
            </a:r>
          </a:p>
          <a:p>
            <a:r>
              <a:rPr lang="en-US" dirty="0" smtClean="0"/>
              <a:t>Additional analyses</a:t>
            </a:r>
          </a:p>
          <a:p>
            <a:pPr lvl="1"/>
            <a:r>
              <a:rPr lang="en-US" dirty="0" smtClean="0"/>
              <a:t>Review by content experts</a:t>
            </a:r>
          </a:p>
          <a:p>
            <a:pPr lvl="1"/>
            <a:r>
              <a:rPr lang="en-US" dirty="0" smtClean="0"/>
              <a:t>Program impact analysis</a:t>
            </a:r>
          </a:p>
          <a:p>
            <a:r>
              <a:rPr lang="en-US" dirty="0" smtClean="0"/>
              <a:t>Additional reporting</a:t>
            </a:r>
          </a:p>
          <a:p>
            <a:pPr lvl="1"/>
            <a:r>
              <a:rPr lang="en-US" dirty="0" smtClean="0"/>
              <a:t>Two additional annual formative evaluation reports</a:t>
            </a:r>
          </a:p>
          <a:p>
            <a:pPr lvl="1"/>
            <a:r>
              <a:rPr lang="en-US" dirty="0" smtClean="0"/>
              <a:t>Final summative evaluation report</a:t>
            </a:r>
          </a:p>
          <a:p>
            <a:endParaRPr lang="en-US" dirty="0"/>
          </a:p>
        </p:txBody>
      </p:sp>
      <p:sp>
        <p:nvSpPr>
          <p:cNvPr id="5" name="Slide Number Placeholder 4"/>
          <p:cNvSpPr>
            <a:spLocks noGrp="1"/>
          </p:cNvSpPr>
          <p:nvPr>
            <p:ph type="sldNum" sz="quarter" idx="12"/>
          </p:nvPr>
        </p:nvSpPr>
        <p:spPr/>
        <p:txBody>
          <a:bodyPr/>
          <a:lstStyle/>
          <a:p>
            <a:fld id="{13B728E2-0490-46A1-A493-E9AC51542CFD}" type="slidenum">
              <a:rPr lang="en-US" altLang="en-US" smtClean="0">
                <a:solidFill>
                  <a:srgbClr val="564B3C"/>
                </a:solidFill>
              </a:rPr>
              <a:pPr/>
              <a:t>22</a:t>
            </a:fld>
            <a:endParaRPr lang="en-US" altLang="en-US">
              <a:solidFill>
                <a:srgbClr val="564B3C"/>
              </a:solidFill>
            </a:endParaRPr>
          </a:p>
        </p:txBody>
      </p:sp>
    </p:spTree>
    <p:extLst>
      <p:ext uri="{BB962C8B-B14F-4D97-AF65-F5344CB8AC3E}">
        <p14:creationId xmlns:p14="http://schemas.microsoft.com/office/powerpoint/2010/main" val="4074858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What We Can Tell You</a:t>
            </a:r>
            <a:endParaRPr lang="en-US" cap="none" dirty="0"/>
          </a:p>
        </p:txBody>
      </p:sp>
      <p:sp>
        <p:nvSpPr>
          <p:cNvPr id="3" name="Content Placeholder 2"/>
          <p:cNvSpPr>
            <a:spLocks noGrp="1"/>
          </p:cNvSpPr>
          <p:nvPr>
            <p:ph idx="1"/>
          </p:nvPr>
        </p:nvSpPr>
        <p:spPr/>
        <p:txBody>
          <a:bodyPr/>
          <a:lstStyle/>
          <a:p>
            <a:r>
              <a:rPr lang="en-US" dirty="0" smtClean="0"/>
              <a:t>It’s premature to look at outcome data.</a:t>
            </a:r>
          </a:p>
          <a:p>
            <a:r>
              <a:rPr lang="en-US" dirty="0" smtClean="0"/>
              <a:t>We can report on the process</a:t>
            </a:r>
          </a:p>
          <a:p>
            <a:pPr lvl="1"/>
            <a:r>
              <a:rPr lang="en-US" dirty="0" smtClean="0"/>
              <a:t>What has been done</a:t>
            </a:r>
          </a:p>
          <a:p>
            <a:pPr lvl="1"/>
            <a:r>
              <a:rPr lang="en-US" dirty="0" smtClean="0"/>
              <a:t>How it is perceived</a:t>
            </a:r>
          </a:p>
          <a:p>
            <a:pPr lvl="1"/>
            <a:r>
              <a:rPr lang="en-US" dirty="0" smtClean="0"/>
              <a:t>What obstacles have been encountered</a:t>
            </a:r>
          </a:p>
          <a:p>
            <a:pPr lvl="1"/>
            <a:r>
              <a:rPr lang="en-US" dirty="0" smtClean="0"/>
              <a:t>What remains to be done</a:t>
            </a:r>
            <a:endParaRPr lang="en-US" dirty="0"/>
          </a:p>
        </p:txBody>
      </p:sp>
      <p:sp>
        <p:nvSpPr>
          <p:cNvPr id="5" name="Slide Number Placeholder 4"/>
          <p:cNvSpPr>
            <a:spLocks noGrp="1"/>
          </p:cNvSpPr>
          <p:nvPr>
            <p:ph type="sldNum" sz="quarter" idx="12"/>
          </p:nvPr>
        </p:nvSpPr>
        <p:spPr/>
        <p:txBody>
          <a:bodyPr/>
          <a:lstStyle/>
          <a:p>
            <a:fld id="{13B728E2-0490-46A1-A493-E9AC51542CFD}" type="slidenum">
              <a:rPr lang="en-US" altLang="en-US" smtClean="0">
                <a:solidFill>
                  <a:srgbClr val="564B3C"/>
                </a:solidFill>
              </a:rPr>
              <a:pPr/>
              <a:t>23</a:t>
            </a:fld>
            <a:endParaRPr lang="en-US" altLang="en-US">
              <a:solidFill>
                <a:srgbClr val="564B3C"/>
              </a:solidFill>
            </a:endParaRPr>
          </a:p>
        </p:txBody>
      </p:sp>
    </p:spTree>
    <p:extLst>
      <p:ext uri="{BB962C8B-B14F-4D97-AF65-F5344CB8AC3E}">
        <p14:creationId xmlns:p14="http://schemas.microsoft.com/office/powerpoint/2010/main" val="350248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Enrollment Targets and Achievements</a:t>
            </a:r>
            <a:endParaRPr lang="en-US" cap="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9844512"/>
              </p:ext>
            </p:extLst>
          </p:nvPr>
        </p:nvGraphicFramePr>
        <p:xfrm>
          <a:off x="457200" y="1752600"/>
          <a:ext cx="8229599" cy="3166872"/>
        </p:xfrm>
        <a:graphic>
          <a:graphicData uri="http://schemas.openxmlformats.org/drawingml/2006/table">
            <a:tbl>
              <a:tblPr firstRow="1" bandRow="1">
                <a:tableStyleId>{5C22544A-7EE6-4342-B048-85BDC9FD1C3A}</a:tableStyleId>
              </a:tblPr>
              <a:tblGrid>
                <a:gridCol w="2438400"/>
                <a:gridCol w="990600"/>
                <a:gridCol w="990600"/>
                <a:gridCol w="914400"/>
                <a:gridCol w="990600"/>
                <a:gridCol w="914400"/>
                <a:gridCol w="990599"/>
              </a:tblGrid>
              <a:tr h="370840">
                <a:tc rowSpan="2">
                  <a:txBody>
                    <a:bodyPr/>
                    <a:lstStyle/>
                    <a:p>
                      <a:r>
                        <a:rPr lang="en-US" dirty="0" smtClean="0">
                          <a:latin typeface="Times New Roman" panose="02020603050405020304" pitchFamily="18" charset="0"/>
                          <a:cs typeface="Times New Roman" panose="02020603050405020304" pitchFamily="18" charset="0"/>
                        </a:rPr>
                        <a:t>Indicator</a:t>
                      </a:r>
                      <a:endParaRPr lang="en-US" dirty="0">
                        <a:latin typeface="Times New Roman" panose="02020603050405020304" pitchFamily="18" charset="0"/>
                        <a:cs typeface="Times New Roman" panose="02020603050405020304" pitchFamily="18" charset="0"/>
                      </a:endParaRPr>
                    </a:p>
                  </a:txBody>
                  <a:tcPr anchor="ctr"/>
                </a:tc>
                <a:tc gridSpan="2">
                  <a:txBody>
                    <a:bodyPr/>
                    <a:lstStyle/>
                    <a:p>
                      <a:pPr algn="ctr"/>
                      <a:r>
                        <a:rPr lang="en-US" dirty="0" smtClean="0">
                          <a:latin typeface="Times New Roman" panose="02020603050405020304" pitchFamily="18" charset="0"/>
                          <a:cs typeface="Times New Roman" panose="02020603050405020304" pitchFamily="18" charset="0"/>
                        </a:rPr>
                        <a:t>Year 1*</a:t>
                      </a:r>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gridSpan="2">
                  <a:txBody>
                    <a:bodyPr/>
                    <a:lstStyle/>
                    <a:p>
                      <a:pPr algn="ctr"/>
                      <a:r>
                        <a:rPr lang="en-US" dirty="0" smtClean="0">
                          <a:latin typeface="Times New Roman" panose="02020603050405020304" pitchFamily="18" charset="0"/>
                          <a:cs typeface="Times New Roman" panose="02020603050405020304" pitchFamily="18" charset="0"/>
                        </a:rPr>
                        <a:t>Year</a:t>
                      </a:r>
                      <a:r>
                        <a:rPr lang="en-US" baseline="0" dirty="0" smtClean="0">
                          <a:latin typeface="Times New Roman" panose="02020603050405020304" pitchFamily="18" charset="0"/>
                          <a:cs typeface="Times New Roman" panose="02020603050405020304" pitchFamily="18" charset="0"/>
                        </a:rPr>
                        <a:t> 2</a:t>
                      </a:r>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c gridSpan="2">
                  <a:txBody>
                    <a:bodyPr/>
                    <a:lstStyle/>
                    <a:p>
                      <a:pPr algn="ctr"/>
                      <a:r>
                        <a:rPr lang="en-US" dirty="0" smtClean="0">
                          <a:latin typeface="Times New Roman" panose="02020603050405020304" pitchFamily="18" charset="0"/>
                          <a:cs typeface="Times New Roman" panose="02020603050405020304" pitchFamily="18" charset="0"/>
                        </a:rPr>
                        <a:t>Four-year</a:t>
                      </a:r>
                      <a:r>
                        <a:rPr lang="en-US" baseline="0" dirty="0" smtClean="0">
                          <a:latin typeface="Times New Roman" panose="02020603050405020304" pitchFamily="18" charset="0"/>
                          <a:cs typeface="Times New Roman" panose="02020603050405020304" pitchFamily="18" charset="0"/>
                        </a:rPr>
                        <a:t> total</a:t>
                      </a:r>
                      <a:endParaRPr lang="en-US" dirty="0">
                        <a:latin typeface="Times New Roman" panose="02020603050405020304" pitchFamily="18" charset="0"/>
                        <a:cs typeface="Times New Roman" panose="02020603050405020304" pitchFamily="18" charset="0"/>
                      </a:endParaRPr>
                    </a:p>
                  </a:txBody>
                  <a:tcPr/>
                </a:tc>
                <a:tc hMerge="1">
                  <a:txBody>
                    <a:bodyPr/>
                    <a:lstStyle/>
                    <a:p>
                      <a:endParaRPr lang="en-US" dirty="0"/>
                    </a:p>
                  </a:txBody>
                  <a:tcPr/>
                </a:tc>
              </a:tr>
              <a:tr h="370840">
                <a:tc vMerge="1">
                  <a:txBody>
                    <a:bodyPr/>
                    <a:lstStyle/>
                    <a:p>
                      <a:endParaRPr lang="en-US" dirty="0"/>
                    </a:p>
                  </a:txBody>
                  <a:tcPr>
                    <a:solidFill>
                      <a:schemeClr val="accent1"/>
                    </a:solidFill>
                  </a:tcPr>
                </a:tc>
                <a:tc>
                  <a:txBody>
                    <a:bodyPr/>
                    <a:lstStyle/>
                    <a:p>
                      <a:r>
                        <a:rPr lang="en-US" dirty="0" smtClean="0">
                          <a:solidFill>
                            <a:schemeClr val="bg1"/>
                          </a:solidFill>
                          <a:latin typeface="Times New Roman" panose="02020603050405020304" pitchFamily="18" charset="0"/>
                          <a:cs typeface="Times New Roman" panose="02020603050405020304" pitchFamily="18" charset="0"/>
                        </a:rPr>
                        <a:t>Target</a:t>
                      </a:r>
                      <a:endParaRPr lang="en-US" dirty="0">
                        <a:solidFill>
                          <a:schemeClr val="bg1"/>
                        </a:solidFill>
                        <a:latin typeface="Times New Roman" panose="02020603050405020304" pitchFamily="18" charset="0"/>
                        <a:cs typeface="Times New Roman" panose="02020603050405020304" pitchFamily="18" charset="0"/>
                      </a:endParaRPr>
                    </a:p>
                  </a:txBody>
                  <a:tcPr anchor="ctr">
                    <a:solidFill>
                      <a:schemeClr val="accent1"/>
                    </a:solidFill>
                  </a:tcPr>
                </a:tc>
                <a:tc>
                  <a:txBody>
                    <a:bodyPr/>
                    <a:lstStyle/>
                    <a:p>
                      <a:r>
                        <a:rPr lang="en-US" dirty="0" smtClean="0">
                          <a:solidFill>
                            <a:schemeClr val="bg1"/>
                          </a:solidFill>
                          <a:latin typeface="Times New Roman" panose="02020603050405020304" pitchFamily="18" charset="0"/>
                          <a:cs typeface="Times New Roman" panose="02020603050405020304" pitchFamily="18" charset="0"/>
                        </a:rPr>
                        <a:t>Actual</a:t>
                      </a:r>
                      <a:endParaRPr lang="en-US" dirty="0">
                        <a:solidFill>
                          <a:schemeClr val="bg1"/>
                        </a:solidFill>
                        <a:latin typeface="Times New Roman" panose="02020603050405020304" pitchFamily="18" charset="0"/>
                        <a:cs typeface="Times New Roman" panose="02020603050405020304" pitchFamily="18" charset="0"/>
                      </a:endParaRPr>
                    </a:p>
                  </a:txBody>
                  <a:tcPr anchor="ctr">
                    <a:solidFill>
                      <a:schemeClr val="accent1"/>
                    </a:solidFill>
                  </a:tcPr>
                </a:tc>
                <a:tc>
                  <a:txBody>
                    <a:bodyPr/>
                    <a:lstStyle/>
                    <a:p>
                      <a:r>
                        <a:rPr lang="en-US" dirty="0" smtClean="0">
                          <a:solidFill>
                            <a:schemeClr val="bg1"/>
                          </a:solidFill>
                          <a:latin typeface="Times New Roman" panose="02020603050405020304" pitchFamily="18" charset="0"/>
                          <a:cs typeface="Times New Roman" panose="02020603050405020304" pitchFamily="18" charset="0"/>
                        </a:rPr>
                        <a:t>Target</a:t>
                      </a:r>
                      <a:endParaRPr lang="en-US" dirty="0">
                        <a:solidFill>
                          <a:schemeClr val="bg1"/>
                        </a:solidFill>
                        <a:latin typeface="Times New Roman" panose="02020603050405020304" pitchFamily="18" charset="0"/>
                        <a:cs typeface="Times New Roman" panose="02020603050405020304" pitchFamily="18" charset="0"/>
                      </a:endParaRPr>
                    </a:p>
                  </a:txBody>
                  <a:tcPr anchor="ctr">
                    <a:solidFill>
                      <a:schemeClr val="accent1"/>
                    </a:solidFill>
                  </a:tcPr>
                </a:tc>
                <a:tc>
                  <a:txBody>
                    <a:bodyPr/>
                    <a:lstStyle/>
                    <a:p>
                      <a:r>
                        <a:rPr lang="en-US" dirty="0" smtClean="0">
                          <a:solidFill>
                            <a:schemeClr val="bg1"/>
                          </a:solidFill>
                          <a:latin typeface="Times New Roman" panose="02020603050405020304" pitchFamily="18" charset="0"/>
                          <a:cs typeface="Times New Roman" panose="02020603050405020304" pitchFamily="18" charset="0"/>
                        </a:rPr>
                        <a:t>Actual</a:t>
                      </a:r>
                      <a:endParaRPr lang="en-US" dirty="0">
                        <a:solidFill>
                          <a:schemeClr val="bg1"/>
                        </a:solidFill>
                        <a:latin typeface="Times New Roman" panose="02020603050405020304" pitchFamily="18" charset="0"/>
                        <a:cs typeface="Times New Roman" panose="02020603050405020304" pitchFamily="18" charset="0"/>
                      </a:endParaRPr>
                    </a:p>
                  </a:txBody>
                  <a:tcPr anchor="ctr">
                    <a:solidFill>
                      <a:schemeClr val="accent1"/>
                    </a:solidFill>
                  </a:tcPr>
                </a:tc>
                <a:tc>
                  <a:txBody>
                    <a:bodyPr/>
                    <a:lstStyle/>
                    <a:p>
                      <a:r>
                        <a:rPr lang="en-US" dirty="0" smtClean="0">
                          <a:solidFill>
                            <a:schemeClr val="bg1"/>
                          </a:solidFill>
                          <a:latin typeface="Times New Roman" panose="02020603050405020304" pitchFamily="18" charset="0"/>
                          <a:cs typeface="Times New Roman" panose="02020603050405020304" pitchFamily="18" charset="0"/>
                        </a:rPr>
                        <a:t>Target</a:t>
                      </a:r>
                      <a:endParaRPr lang="en-US" dirty="0">
                        <a:solidFill>
                          <a:schemeClr val="bg1"/>
                        </a:solidFill>
                        <a:latin typeface="Times New Roman" panose="02020603050405020304" pitchFamily="18" charset="0"/>
                        <a:cs typeface="Times New Roman" panose="02020603050405020304" pitchFamily="18" charset="0"/>
                      </a:endParaRPr>
                    </a:p>
                  </a:txBody>
                  <a:tcPr anchor="ctr">
                    <a:solidFill>
                      <a:schemeClr val="accent1"/>
                    </a:solidFill>
                  </a:tcPr>
                </a:tc>
                <a:tc>
                  <a: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Actual (to date)</a:t>
                      </a:r>
                      <a:endParaRPr lang="en-US" dirty="0">
                        <a:solidFill>
                          <a:schemeClr val="bg1"/>
                        </a:solidFill>
                        <a:latin typeface="Times New Roman" panose="02020603050405020304" pitchFamily="18" charset="0"/>
                        <a:cs typeface="Times New Roman" panose="02020603050405020304" pitchFamily="18" charset="0"/>
                      </a:endParaRPr>
                    </a:p>
                  </a:txBody>
                  <a:tcPr anchor="ctr">
                    <a:solidFill>
                      <a:schemeClr val="accent1"/>
                    </a:solidFill>
                  </a:tcPr>
                </a:tc>
              </a:tr>
              <a:tr h="894080">
                <a:tc>
                  <a:txBody>
                    <a:bodyPr/>
                    <a:lstStyle/>
                    <a:p>
                      <a:pPr marL="0" marR="0" lvl="0" indent="0">
                        <a:lnSpc>
                          <a:spcPct val="115000"/>
                        </a:lnSpc>
                        <a:spcBef>
                          <a:spcPts val="0"/>
                        </a:spcBef>
                        <a:spcAft>
                          <a:spcPts val="1200"/>
                        </a:spcAft>
                        <a:buFont typeface="+mj-lt"/>
                        <a:buNone/>
                      </a:pPr>
                      <a:r>
                        <a:rPr lang="en-US" sz="1800" dirty="0">
                          <a:solidFill>
                            <a:srgbClr val="000000"/>
                          </a:solidFill>
                          <a:effectLst/>
                          <a:latin typeface="Times New Roman"/>
                          <a:ea typeface="Times New Roman"/>
                          <a:cs typeface="Times New Roman"/>
                        </a:rPr>
                        <a:t>Total Unique Participants Served</a:t>
                      </a:r>
                      <a:endParaRPr lang="en-US" sz="1800" dirty="0">
                        <a:effectLst/>
                        <a:latin typeface="Calibri"/>
                        <a:ea typeface="MS Mincho"/>
                        <a:cs typeface="Times New Roman"/>
                      </a:endParaRPr>
                    </a:p>
                  </a:txBody>
                  <a:tcPr marL="68580" marR="68580" marT="0" marB="0"/>
                </a:tc>
                <a:tc>
                  <a:txBody>
                    <a:bodyPr/>
                    <a:lstStyle/>
                    <a:p>
                      <a:pPr algn="ctr"/>
                      <a:r>
                        <a:rPr lang="en-US" dirty="0" smtClean="0"/>
                        <a:t>587</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883</a:t>
                      </a:r>
                      <a:endParaRPr lang="en-US" dirty="0"/>
                    </a:p>
                  </a:txBody>
                  <a:tcPr anchor="ctr"/>
                </a:tc>
                <a:tc>
                  <a:txBody>
                    <a:bodyPr/>
                    <a:lstStyle/>
                    <a:p>
                      <a:pPr algn="ctr"/>
                      <a:r>
                        <a:rPr lang="en-US" dirty="0" smtClean="0"/>
                        <a:t>873</a:t>
                      </a:r>
                      <a:endParaRPr lang="en-US" dirty="0"/>
                    </a:p>
                  </a:txBody>
                  <a:tcPr anchor="ctr"/>
                </a:tc>
                <a:tc>
                  <a:txBody>
                    <a:bodyPr/>
                    <a:lstStyle/>
                    <a:p>
                      <a:pPr algn="ctr"/>
                      <a:r>
                        <a:rPr lang="en-US" dirty="0" smtClean="0"/>
                        <a:t>2,487</a:t>
                      </a:r>
                      <a:endParaRPr lang="en-US" dirty="0"/>
                    </a:p>
                  </a:txBody>
                  <a:tcPr anchor="ctr"/>
                </a:tc>
                <a:tc>
                  <a:txBody>
                    <a:bodyPr/>
                    <a:lstStyle/>
                    <a:p>
                      <a:pPr algn="ctr"/>
                      <a:r>
                        <a:rPr lang="en-US" dirty="0" smtClean="0"/>
                        <a:t>885</a:t>
                      </a:r>
                      <a:endParaRPr lang="en-US" dirty="0"/>
                    </a:p>
                  </a:txBody>
                  <a:tcPr anchor="ctr"/>
                </a:tc>
              </a:tr>
              <a:tr h="370840">
                <a:tc>
                  <a:txBody>
                    <a:bodyPr/>
                    <a:lstStyle/>
                    <a:p>
                      <a:pPr marL="0" marR="0" lvl="0" indent="0">
                        <a:lnSpc>
                          <a:spcPct val="115000"/>
                        </a:lnSpc>
                        <a:spcBef>
                          <a:spcPts val="0"/>
                        </a:spcBef>
                        <a:spcAft>
                          <a:spcPts val="1200"/>
                        </a:spcAft>
                        <a:buFont typeface="+mj-lt"/>
                        <a:buNone/>
                      </a:pPr>
                      <a:r>
                        <a:rPr lang="en-US" sz="1800" dirty="0">
                          <a:solidFill>
                            <a:srgbClr val="000000"/>
                          </a:solidFill>
                          <a:effectLst/>
                          <a:latin typeface="Times New Roman"/>
                          <a:ea typeface="Times New Roman"/>
                          <a:cs typeface="Times New Roman"/>
                        </a:rPr>
                        <a:t>Total Number of Participants Completing a TAACCCT-Funded Program of Study</a:t>
                      </a:r>
                      <a:endParaRPr lang="en-US" sz="1800" dirty="0">
                        <a:effectLst/>
                        <a:latin typeface="Calibri"/>
                        <a:ea typeface="MS Mincho"/>
                        <a:cs typeface="Times New Roman"/>
                      </a:endParaRPr>
                    </a:p>
                  </a:txBody>
                  <a:tcPr marL="68580" marR="68580" marT="0" marB="0"/>
                </a:tc>
                <a:tc>
                  <a:txBody>
                    <a:bodyPr/>
                    <a:lstStyle/>
                    <a:p>
                      <a:pPr algn="ctr"/>
                      <a:r>
                        <a:rPr lang="en-US" dirty="0" smtClean="0"/>
                        <a:t>222</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452</a:t>
                      </a:r>
                      <a:endParaRPr lang="en-US" dirty="0"/>
                    </a:p>
                  </a:txBody>
                  <a:tcPr anchor="ctr"/>
                </a:tc>
                <a:tc>
                  <a:txBody>
                    <a:bodyPr/>
                    <a:lstStyle/>
                    <a:p>
                      <a:pPr algn="ctr"/>
                      <a:r>
                        <a:rPr lang="en-US" dirty="0" smtClean="0"/>
                        <a:t>112</a:t>
                      </a:r>
                      <a:endParaRPr lang="en-US" dirty="0"/>
                    </a:p>
                  </a:txBody>
                  <a:tcPr anchor="ctr"/>
                </a:tc>
                <a:tc>
                  <a:txBody>
                    <a:bodyPr/>
                    <a:lstStyle/>
                    <a:p>
                      <a:pPr algn="ctr"/>
                      <a:r>
                        <a:rPr lang="en-US" dirty="0" smtClean="0"/>
                        <a:t>1,292</a:t>
                      </a:r>
                      <a:endParaRPr lang="en-US" dirty="0"/>
                    </a:p>
                  </a:txBody>
                  <a:tcPr anchor="ctr"/>
                </a:tc>
                <a:tc>
                  <a:txBody>
                    <a:bodyPr/>
                    <a:lstStyle/>
                    <a:p>
                      <a:pPr algn="ctr"/>
                      <a:r>
                        <a:rPr lang="en-US" dirty="0" smtClean="0"/>
                        <a:t>112</a:t>
                      </a:r>
                      <a:endParaRPr lang="en-US" dirty="0"/>
                    </a:p>
                  </a:txBody>
                  <a:tcPr anchor="ctr"/>
                </a:tc>
              </a:tr>
            </a:tbl>
          </a:graphicData>
        </a:graphic>
      </p:graphicFrame>
      <p:sp>
        <p:nvSpPr>
          <p:cNvPr id="3" name="TextBox 2"/>
          <p:cNvSpPr txBox="1"/>
          <p:nvPr/>
        </p:nvSpPr>
        <p:spPr>
          <a:xfrm>
            <a:off x="457200" y="5562600"/>
            <a:ext cx="8153400" cy="646331"/>
          </a:xfrm>
          <a:prstGeom prst="rect">
            <a:avLst/>
          </a:prstGeom>
          <a:noFill/>
        </p:spPr>
        <p:txBody>
          <a:bodyPr wrap="square" rtlCol="0">
            <a:spAutoFit/>
          </a:bodyPr>
          <a:lstStyle/>
          <a:p>
            <a:pPr eaLnBrk="0" fontAlgn="base" hangingPunct="0">
              <a:spcBef>
                <a:spcPct val="0"/>
              </a:spcBef>
              <a:spcAft>
                <a:spcPct val="0"/>
              </a:spcAft>
            </a:pPr>
            <a:r>
              <a:rPr lang="en-US" dirty="0" smtClean="0">
                <a:solidFill>
                  <a:prstClr val="black"/>
                </a:solidFill>
                <a:latin typeface="Times New Roman"/>
              </a:rPr>
              <a:t>*At DOL’s recommendation, </a:t>
            </a:r>
            <a:r>
              <a:rPr lang="en-US" dirty="0" err="1" smtClean="0">
                <a:solidFill>
                  <a:prstClr val="black"/>
                </a:solidFill>
                <a:latin typeface="Times New Roman"/>
              </a:rPr>
              <a:t>iNAM</a:t>
            </a:r>
            <a:r>
              <a:rPr lang="en-US" dirty="0" smtClean="0">
                <a:solidFill>
                  <a:prstClr val="black"/>
                </a:solidFill>
                <a:latin typeface="Times New Roman"/>
              </a:rPr>
              <a:t> devoted year 1 to program design.</a:t>
            </a:r>
          </a:p>
          <a:p>
            <a:pPr eaLnBrk="0" fontAlgn="base" hangingPunct="0">
              <a:spcBef>
                <a:spcPct val="0"/>
              </a:spcBef>
              <a:spcAft>
                <a:spcPct val="0"/>
              </a:spcAft>
            </a:pPr>
            <a:r>
              <a:rPr lang="en-US" dirty="0" smtClean="0">
                <a:solidFill>
                  <a:prstClr val="black"/>
                </a:solidFill>
                <a:latin typeface="Times New Roman"/>
              </a:rPr>
              <a:t>Source: </a:t>
            </a:r>
            <a:r>
              <a:rPr lang="en-US" dirty="0" err="1" smtClean="0">
                <a:solidFill>
                  <a:prstClr val="black"/>
                </a:solidFill>
                <a:latin typeface="Times New Roman"/>
              </a:rPr>
              <a:t>iNAM</a:t>
            </a:r>
            <a:r>
              <a:rPr lang="en-US" dirty="0" smtClean="0">
                <a:solidFill>
                  <a:prstClr val="black"/>
                </a:solidFill>
                <a:latin typeface="Times New Roman"/>
              </a:rPr>
              <a:t> database</a:t>
            </a:r>
            <a:endParaRPr lang="en-US" dirty="0">
              <a:solidFill>
                <a:prstClr val="black"/>
              </a:solidFill>
              <a:latin typeface="Times New Roman"/>
            </a:endParaRP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24</a:t>
            </a:fld>
            <a:endParaRPr lang="en-US" altLang="en-US">
              <a:solidFill>
                <a:srgbClr val="564B3C"/>
              </a:solidFill>
            </a:endParaRPr>
          </a:p>
        </p:txBody>
      </p:sp>
    </p:spTree>
    <p:extLst>
      <p:ext uri="{BB962C8B-B14F-4D97-AF65-F5344CB8AC3E}">
        <p14:creationId xmlns:p14="http://schemas.microsoft.com/office/powerpoint/2010/main" val="1951399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Findings</a:t>
            </a:r>
            <a:endParaRPr lang="en-US" cap="none" dirty="0"/>
          </a:p>
        </p:txBody>
      </p:sp>
      <p:sp>
        <p:nvSpPr>
          <p:cNvPr id="3" name="Content Placeholder 2"/>
          <p:cNvSpPr>
            <a:spLocks noGrp="1"/>
          </p:cNvSpPr>
          <p:nvPr>
            <p:ph idx="1"/>
          </p:nvPr>
        </p:nvSpPr>
        <p:spPr/>
        <p:txBody>
          <a:bodyPr/>
          <a:lstStyle/>
          <a:p>
            <a:r>
              <a:rPr lang="en-US" dirty="0" smtClean="0"/>
              <a:t>There is neither a uniform </a:t>
            </a:r>
            <a:r>
              <a:rPr lang="en-US" dirty="0" err="1" smtClean="0"/>
              <a:t>iNAM</a:t>
            </a:r>
            <a:r>
              <a:rPr lang="en-US" dirty="0" smtClean="0"/>
              <a:t> experience nor a uniform program impact.</a:t>
            </a:r>
          </a:p>
          <a:p>
            <a:pPr lvl="1"/>
            <a:r>
              <a:rPr lang="en-US" dirty="0" smtClean="0"/>
              <a:t>Some institutions have changed much more than others</a:t>
            </a:r>
          </a:p>
          <a:p>
            <a:pPr lvl="2"/>
            <a:r>
              <a:rPr lang="en-US" dirty="0" smtClean="0"/>
              <a:t>Particularly those with new or initially small programs versus larger and established programs</a:t>
            </a:r>
          </a:p>
          <a:p>
            <a:pPr lvl="2"/>
            <a:r>
              <a:rPr lang="en-US" dirty="0" smtClean="0"/>
              <a:t>In recent site visits to 7 colleges, 5 reported no changes in the characteristics of their student populations, while 2 colleges reported change (the changes included getting more high-risk students and getting older students).</a:t>
            </a:r>
          </a:p>
          <a:p>
            <a:endParaRPr lang="en-US" dirty="0"/>
          </a:p>
        </p:txBody>
      </p:sp>
      <p:sp>
        <p:nvSpPr>
          <p:cNvPr id="4" name="TextBox 3"/>
          <p:cNvSpPr txBox="1"/>
          <p:nvPr/>
        </p:nvSpPr>
        <p:spPr>
          <a:xfrm>
            <a:off x="762000" y="5410200"/>
            <a:ext cx="7315200" cy="369332"/>
          </a:xfrm>
          <a:prstGeom prst="rect">
            <a:avLst/>
          </a:prstGeom>
          <a:noFill/>
        </p:spPr>
        <p:txBody>
          <a:bodyPr wrap="square" rtlCol="0">
            <a:spAutoFit/>
          </a:bodyPr>
          <a:lstStyle/>
          <a:p>
            <a:pPr eaLnBrk="0" fontAlgn="base" hangingPunct="0">
              <a:spcBef>
                <a:spcPct val="0"/>
              </a:spcBef>
              <a:spcAft>
                <a:spcPct val="0"/>
              </a:spcAft>
            </a:pPr>
            <a:r>
              <a:rPr lang="en-US" dirty="0">
                <a:solidFill>
                  <a:prstClr val="black"/>
                </a:solidFill>
              </a:rPr>
              <a:t>Source: Site visits</a:t>
            </a: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25</a:t>
            </a:fld>
            <a:endParaRPr lang="en-US" altLang="en-US">
              <a:solidFill>
                <a:srgbClr val="564B3C"/>
              </a:solidFill>
            </a:endParaRPr>
          </a:p>
        </p:txBody>
      </p:sp>
    </p:spTree>
    <p:extLst>
      <p:ext uri="{BB962C8B-B14F-4D97-AF65-F5344CB8AC3E}">
        <p14:creationId xmlns:p14="http://schemas.microsoft.com/office/powerpoint/2010/main" val="3302524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Buy-in</a:t>
            </a:r>
            <a:endParaRPr lang="en-US" cap="none" dirty="0"/>
          </a:p>
        </p:txBody>
      </p:sp>
      <p:sp>
        <p:nvSpPr>
          <p:cNvPr id="3" name="Content Placeholder 2"/>
          <p:cNvSpPr>
            <a:spLocks noGrp="1"/>
          </p:cNvSpPr>
          <p:nvPr>
            <p:ph idx="1"/>
          </p:nvPr>
        </p:nvSpPr>
        <p:spPr/>
        <p:txBody>
          <a:bodyPr/>
          <a:lstStyle/>
          <a:p>
            <a:r>
              <a:rPr lang="en-US" dirty="0" smtClean="0"/>
              <a:t>There is tremendous variation in the amount of buy-in.</a:t>
            </a:r>
          </a:p>
          <a:p>
            <a:pPr lvl="1"/>
            <a:r>
              <a:rPr lang="en-US" dirty="0" smtClean="0"/>
              <a:t>Students often are unaware of </a:t>
            </a:r>
            <a:r>
              <a:rPr lang="en-US" dirty="0" err="1" smtClean="0"/>
              <a:t>iNAM</a:t>
            </a:r>
            <a:r>
              <a:rPr lang="en-US" dirty="0" smtClean="0"/>
              <a:t>.</a:t>
            </a:r>
          </a:p>
          <a:p>
            <a:pPr lvl="2"/>
            <a:r>
              <a:rPr lang="en-US" dirty="0" smtClean="0"/>
              <a:t>Students seem to care because of the in-district tuition feature (and possibly for additional course-taking options).</a:t>
            </a:r>
          </a:p>
          <a:p>
            <a:pPr lvl="2"/>
            <a:r>
              <a:rPr lang="en-US" dirty="0" smtClean="0"/>
              <a:t>Awareness of the consortium increases the credibility of the program, and makes it easier to recruit them to it.</a:t>
            </a:r>
          </a:p>
          <a:p>
            <a:pPr lvl="1"/>
            <a:r>
              <a:rPr lang="en-US" dirty="0" smtClean="0"/>
              <a:t>Faculty vary in awareness</a:t>
            </a:r>
          </a:p>
          <a:p>
            <a:pPr lvl="2"/>
            <a:r>
              <a:rPr lang="en-US" dirty="0" smtClean="0"/>
              <a:t>It may be the weakest programs that see the greatest value in collaboration.</a:t>
            </a:r>
            <a:endParaRPr lang="en-US" dirty="0"/>
          </a:p>
        </p:txBody>
      </p:sp>
      <p:sp>
        <p:nvSpPr>
          <p:cNvPr id="4" name="TextBox 3"/>
          <p:cNvSpPr txBox="1"/>
          <p:nvPr/>
        </p:nvSpPr>
        <p:spPr>
          <a:xfrm>
            <a:off x="685800" y="5562600"/>
            <a:ext cx="6858000" cy="369332"/>
          </a:xfrm>
          <a:prstGeom prst="rect">
            <a:avLst/>
          </a:prstGeom>
          <a:noFill/>
        </p:spPr>
        <p:txBody>
          <a:bodyPr wrap="square" rtlCol="0">
            <a:spAutoFit/>
          </a:bodyPr>
          <a:lstStyle/>
          <a:p>
            <a:pPr eaLnBrk="0" fontAlgn="base" hangingPunct="0">
              <a:spcBef>
                <a:spcPct val="0"/>
              </a:spcBef>
              <a:spcAft>
                <a:spcPct val="0"/>
              </a:spcAft>
            </a:pPr>
            <a:r>
              <a:rPr lang="en-US" dirty="0" smtClean="0">
                <a:solidFill>
                  <a:prstClr val="black"/>
                </a:solidFill>
              </a:rPr>
              <a:t>Source:  Site visits</a:t>
            </a:r>
            <a:endParaRPr lang="en-US" sz="2400" dirty="0">
              <a:solidFill>
                <a:prstClr val="black"/>
              </a:solidFill>
            </a:endParaRP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26</a:t>
            </a:fld>
            <a:endParaRPr lang="en-US" altLang="en-US">
              <a:solidFill>
                <a:srgbClr val="564B3C"/>
              </a:solidFill>
            </a:endParaRPr>
          </a:p>
        </p:txBody>
      </p:sp>
    </p:spTree>
    <p:extLst>
      <p:ext uri="{BB962C8B-B14F-4D97-AF65-F5344CB8AC3E}">
        <p14:creationId xmlns:p14="http://schemas.microsoft.com/office/powerpoint/2010/main" val="1106838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Targeting and Recruitment</a:t>
            </a:r>
            <a:endParaRPr lang="en-US" cap="none" dirty="0"/>
          </a:p>
        </p:txBody>
      </p:sp>
      <p:sp>
        <p:nvSpPr>
          <p:cNvPr id="3" name="Content Placeholder 2"/>
          <p:cNvSpPr>
            <a:spLocks noGrp="1"/>
          </p:cNvSpPr>
          <p:nvPr>
            <p:ph idx="1"/>
          </p:nvPr>
        </p:nvSpPr>
        <p:spPr/>
        <p:txBody>
          <a:bodyPr/>
          <a:lstStyle/>
          <a:p>
            <a:r>
              <a:rPr lang="en-US" dirty="0" smtClean="0"/>
              <a:t>The average age may be slightly higher than normal (31 vs. 29).</a:t>
            </a:r>
          </a:p>
          <a:p>
            <a:r>
              <a:rPr lang="en-US" dirty="0" smtClean="0"/>
              <a:t>Few (3 percent) are TAA eligible.</a:t>
            </a:r>
          </a:p>
          <a:p>
            <a:r>
              <a:rPr lang="en-US" dirty="0" smtClean="0"/>
              <a:t>Few (4 percent) are eligible Veterans.</a:t>
            </a:r>
            <a:endParaRPr lang="en-US" dirty="0"/>
          </a:p>
        </p:txBody>
      </p:sp>
      <p:sp>
        <p:nvSpPr>
          <p:cNvPr id="4" name="TextBox 3"/>
          <p:cNvSpPr txBox="1"/>
          <p:nvPr/>
        </p:nvSpPr>
        <p:spPr>
          <a:xfrm>
            <a:off x="685800" y="5410200"/>
            <a:ext cx="7010400" cy="369332"/>
          </a:xfrm>
          <a:prstGeom prst="rect">
            <a:avLst/>
          </a:prstGeom>
          <a:noFill/>
        </p:spPr>
        <p:txBody>
          <a:bodyPr wrap="square" rtlCol="0">
            <a:spAutoFit/>
          </a:bodyPr>
          <a:lstStyle/>
          <a:p>
            <a:pPr eaLnBrk="0" fontAlgn="base" hangingPunct="0">
              <a:spcBef>
                <a:spcPct val="0"/>
              </a:spcBef>
              <a:spcAft>
                <a:spcPct val="0"/>
              </a:spcAft>
            </a:pPr>
            <a:r>
              <a:rPr lang="en-US" dirty="0" smtClean="0">
                <a:solidFill>
                  <a:prstClr val="black"/>
                </a:solidFill>
              </a:rPr>
              <a:t>Source: </a:t>
            </a:r>
            <a:r>
              <a:rPr lang="en-US" dirty="0" err="1" smtClean="0">
                <a:solidFill>
                  <a:prstClr val="black"/>
                </a:solidFill>
              </a:rPr>
              <a:t>iNAM</a:t>
            </a:r>
            <a:r>
              <a:rPr lang="en-US" dirty="0" smtClean="0">
                <a:solidFill>
                  <a:prstClr val="black"/>
                </a:solidFill>
              </a:rPr>
              <a:t> database; N=899</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27</a:t>
            </a:fld>
            <a:endParaRPr lang="en-US" altLang="en-US">
              <a:solidFill>
                <a:srgbClr val="564B3C"/>
              </a:solidFill>
            </a:endParaRPr>
          </a:p>
        </p:txBody>
      </p:sp>
    </p:spTree>
    <p:extLst>
      <p:ext uri="{BB962C8B-B14F-4D97-AF65-F5344CB8AC3E}">
        <p14:creationId xmlns:p14="http://schemas.microsoft.com/office/powerpoint/2010/main" val="1631770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Educational Plans</a:t>
            </a:r>
            <a:endParaRPr lang="en-US" cap="none" dirty="0"/>
          </a:p>
        </p:txBody>
      </p:sp>
      <p:sp>
        <p:nvSpPr>
          <p:cNvPr id="3" name="Content Placeholder 2"/>
          <p:cNvSpPr>
            <a:spLocks noGrp="1"/>
          </p:cNvSpPr>
          <p:nvPr>
            <p:ph idx="1"/>
          </p:nvPr>
        </p:nvSpPr>
        <p:spPr/>
        <p:txBody>
          <a:bodyPr>
            <a:normAutofit fontScale="92500" lnSpcReduction="10000"/>
          </a:bodyPr>
          <a:lstStyle/>
          <a:p>
            <a:pPr marL="461963" indent="-404813">
              <a:tabLst>
                <a:tab pos="461963" algn="l"/>
              </a:tabLst>
            </a:pPr>
            <a:r>
              <a:rPr lang="en-US" dirty="0" smtClean="0"/>
              <a:t>Both faculty and students are often unaware they exist.</a:t>
            </a:r>
          </a:p>
          <a:p>
            <a:pPr marL="759143" lvl="1" indent="-404813">
              <a:tabLst>
                <a:tab pos="461963" algn="l"/>
              </a:tabLst>
            </a:pPr>
            <a:r>
              <a:rPr lang="en-US" dirty="0" smtClean="0"/>
              <a:t>Note: students’ course-taking patterns could be affected by the educational plans even if students are not aware they are getting something new.</a:t>
            </a:r>
            <a:endParaRPr lang="en-US" dirty="0"/>
          </a:p>
          <a:p>
            <a:pPr marL="461963" lvl="1" indent="-404813">
              <a:buClr>
                <a:schemeClr val="accent1"/>
              </a:buClr>
              <a:tabLst>
                <a:tab pos="461963" algn="l"/>
              </a:tabLst>
            </a:pPr>
            <a:r>
              <a:rPr lang="en-US" sz="2400" dirty="0" smtClean="0"/>
              <a:t>Project directors had mixed views of </a:t>
            </a:r>
            <a:r>
              <a:rPr lang="en-US" sz="2400" dirty="0" err="1" smtClean="0"/>
              <a:t>ed</a:t>
            </a:r>
            <a:r>
              <a:rPr lang="en-US" sz="2400" dirty="0" smtClean="0"/>
              <a:t> plans</a:t>
            </a:r>
          </a:p>
          <a:p>
            <a:pPr marL="736283" lvl="2" indent="-404813">
              <a:buClr>
                <a:schemeClr val="accent1"/>
              </a:buClr>
              <a:tabLst>
                <a:tab pos="461963" algn="l"/>
              </a:tabLst>
            </a:pPr>
            <a:r>
              <a:rPr lang="en-US" sz="2200" dirty="0" smtClean="0"/>
              <a:t>4 saw benefits from counseling students</a:t>
            </a:r>
          </a:p>
          <a:p>
            <a:pPr marL="736283" lvl="2" indent="-404813">
              <a:buClr>
                <a:schemeClr val="accent1"/>
              </a:buClr>
              <a:tabLst>
                <a:tab pos="461963" algn="l"/>
              </a:tabLst>
            </a:pPr>
            <a:r>
              <a:rPr lang="en-US" sz="2200" dirty="0" smtClean="0"/>
              <a:t>1 saw little change from what the college was already doing</a:t>
            </a:r>
          </a:p>
          <a:p>
            <a:pPr marL="736283" lvl="2" indent="-404813">
              <a:buClr>
                <a:schemeClr val="accent1"/>
              </a:buClr>
              <a:tabLst>
                <a:tab pos="461963" algn="l"/>
              </a:tabLst>
            </a:pPr>
            <a:r>
              <a:rPr lang="en-US" sz="2200" dirty="0" smtClean="0"/>
              <a:t>1 felt the plan most helped students in multiple semesters</a:t>
            </a:r>
          </a:p>
          <a:p>
            <a:pPr marL="736283" lvl="2" indent="-404813">
              <a:buClr>
                <a:schemeClr val="accent1"/>
              </a:buClr>
              <a:tabLst>
                <a:tab pos="461963" algn="l"/>
              </a:tabLst>
            </a:pPr>
            <a:r>
              <a:rPr lang="en-US" sz="2200" dirty="0" smtClean="0"/>
              <a:t>1 described the plan as a tool to help students get out quickly</a:t>
            </a:r>
          </a:p>
          <a:p>
            <a:pPr marL="461963" lvl="1" indent="-404813">
              <a:buClr>
                <a:schemeClr val="accent1"/>
              </a:buClr>
              <a:tabLst>
                <a:tab pos="461963" algn="l"/>
              </a:tabLst>
            </a:pPr>
            <a:r>
              <a:rPr lang="en-US" sz="2400" dirty="0"/>
              <a:t>Educational Plan as a requirement to participate in </a:t>
            </a:r>
            <a:r>
              <a:rPr lang="en-US" sz="2400" dirty="0" err="1" smtClean="0"/>
              <a:t>iNAM</a:t>
            </a:r>
            <a:r>
              <a:rPr lang="en-US" sz="2400" dirty="0" smtClean="0"/>
              <a:t> </a:t>
            </a:r>
            <a:r>
              <a:rPr lang="en-US" sz="2400" dirty="0"/>
              <a:t>programs</a:t>
            </a:r>
          </a:p>
          <a:p>
            <a:pPr marL="354330" lvl="1" indent="0">
              <a:buNone/>
              <a:tabLst>
                <a:tab pos="461963" algn="l"/>
              </a:tabLst>
            </a:pPr>
            <a:endParaRPr lang="en-US" dirty="0" smtClean="0"/>
          </a:p>
        </p:txBody>
      </p:sp>
      <p:sp>
        <p:nvSpPr>
          <p:cNvPr id="4" name="TextBox 3"/>
          <p:cNvSpPr txBox="1"/>
          <p:nvPr/>
        </p:nvSpPr>
        <p:spPr>
          <a:xfrm>
            <a:off x="838200" y="6172200"/>
            <a:ext cx="7010400" cy="369332"/>
          </a:xfrm>
          <a:prstGeom prst="rect">
            <a:avLst/>
          </a:prstGeom>
          <a:noFill/>
        </p:spPr>
        <p:txBody>
          <a:bodyPr wrap="square" rtlCol="0">
            <a:spAutoFit/>
          </a:bodyPr>
          <a:lstStyle/>
          <a:p>
            <a:pPr eaLnBrk="0" fontAlgn="base" hangingPunct="0">
              <a:spcBef>
                <a:spcPct val="0"/>
              </a:spcBef>
              <a:spcAft>
                <a:spcPct val="0"/>
              </a:spcAft>
            </a:pPr>
            <a:r>
              <a:rPr lang="en-US" dirty="0">
                <a:solidFill>
                  <a:prstClr val="black"/>
                </a:solidFill>
              </a:rPr>
              <a:t>Source:  Site visits</a:t>
            </a: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28</a:t>
            </a:fld>
            <a:endParaRPr lang="en-US" altLang="en-US">
              <a:solidFill>
                <a:srgbClr val="564B3C"/>
              </a:solidFill>
            </a:endParaRPr>
          </a:p>
        </p:txBody>
      </p:sp>
    </p:spTree>
    <p:extLst>
      <p:ext uri="{BB962C8B-B14F-4D97-AF65-F5344CB8AC3E}">
        <p14:creationId xmlns:p14="http://schemas.microsoft.com/office/powerpoint/2010/main" val="1353614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Purchasing</a:t>
            </a:r>
            <a:endParaRPr lang="en-US" cap="none" dirty="0"/>
          </a:p>
        </p:txBody>
      </p:sp>
      <p:sp>
        <p:nvSpPr>
          <p:cNvPr id="3" name="Content Placeholder 2"/>
          <p:cNvSpPr>
            <a:spLocks noGrp="1"/>
          </p:cNvSpPr>
          <p:nvPr>
            <p:ph idx="1"/>
          </p:nvPr>
        </p:nvSpPr>
        <p:spPr/>
        <p:txBody>
          <a:bodyPr/>
          <a:lstStyle/>
          <a:p>
            <a:r>
              <a:rPr lang="en-US" dirty="0"/>
              <a:t>Many view equipment as a primary benefit of grant</a:t>
            </a:r>
          </a:p>
          <a:p>
            <a:r>
              <a:rPr lang="en-US" dirty="0"/>
              <a:t>Some were disappointed they couldn’t buy more because of confusion over the rules</a:t>
            </a:r>
          </a:p>
          <a:p>
            <a:r>
              <a:rPr lang="en-US" dirty="0" smtClean="0"/>
              <a:t>Comprise close to half (47%) of </a:t>
            </a:r>
            <a:r>
              <a:rPr lang="en-US" dirty="0" err="1" smtClean="0"/>
              <a:t>iNAM</a:t>
            </a:r>
            <a:r>
              <a:rPr lang="en-US" dirty="0" smtClean="0"/>
              <a:t> expenditures overall as of March 17, 2014.</a:t>
            </a:r>
          </a:p>
          <a:p>
            <a:pPr lvl="1"/>
            <a:r>
              <a:rPr lang="en-US" dirty="0" smtClean="0"/>
              <a:t>For 4 colleges, equipment is more than 75% of expenditures</a:t>
            </a:r>
          </a:p>
          <a:p>
            <a:pPr lvl="1"/>
            <a:r>
              <a:rPr lang="en-US" dirty="0" smtClean="0"/>
              <a:t>For another 5 colleges, it is more than 60% of expenditures</a:t>
            </a:r>
          </a:p>
          <a:p>
            <a:pPr lvl="1"/>
            <a:r>
              <a:rPr lang="en-US" dirty="0" smtClean="0"/>
              <a:t>For 6 colleges, it is less than 30%</a:t>
            </a:r>
          </a:p>
        </p:txBody>
      </p:sp>
      <p:sp>
        <p:nvSpPr>
          <p:cNvPr id="4" name="TextBox 3"/>
          <p:cNvSpPr txBox="1"/>
          <p:nvPr/>
        </p:nvSpPr>
        <p:spPr>
          <a:xfrm>
            <a:off x="762000" y="5334000"/>
            <a:ext cx="7162800" cy="369332"/>
          </a:xfrm>
          <a:prstGeom prst="rect">
            <a:avLst/>
          </a:prstGeom>
          <a:noFill/>
        </p:spPr>
        <p:txBody>
          <a:bodyPr wrap="square" rtlCol="0">
            <a:spAutoFit/>
          </a:bodyPr>
          <a:lstStyle/>
          <a:p>
            <a:pPr eaLnBrk="0" fontAlgn="base" hangingPunct="0">
              <a:spcBef>
                <a:spcPct val="0"/>
              </a:spcBef>
              <a:spcAft>
                <a:spcPct val="0"/>
              </a:spcAft>
            </a:pPr>
            <a:r>
              <a:rPr lang="en-US" dirty="0">
                <a:solidFill>
                  <a:prstClr val="black"/>
                </a:solidFill>
              </a:rPr>
              <a:t>Source:  Budget </a:t>
            </a:r>
            <a:r>
              <a:rPr lang="en-US" dirty="0" smtClean="0">
                <a:solidFill>
                  <a:prstClr val="black"/>
                </a:solidFill>
              </a:rPr>
              <a:t>data; focus groups</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29</a:t>
            </a:fld>
            <a:endParaRPr lang="en-US" altLang="en-US">
              <a:solidFill>
                <a:srgbClr val="564B3C"/>
              </a:solidFill>
            </a:endParaRPr>
          </a:p>
        </p:txBody>
      </p:sp>
    </p:spTree>
    <p:extLst>
      <p:ext uri="{BB962C8B-B14F-4D97-AF65-F5344CB8AC3E}">
        <p14:creationId xmlns:p14="http://schemas.microsoft.com/office/powerpoint/2010/main" val="87875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632494" y="2570740"/>
            <a:ext cx="5850544" cy="1057010"/>
          </a:xfrm>
        </p:spPr>
        <p:txBody>
          <a:bodyPr/>
          <a:lstStyle/>
          <a:p>
            <a:pPr algn="ctr">
              <a:spcBef>
                <a:spcPts val="200"/>
              </a:spcBef>
              <a:spcAft>
                <a:spcPts val="200"/>
              </a:spcAft>
              <a:buClr>
                <a:schemeClr val="tx1"/>
              </a:buClr>
              <a:buSzPct val="105000"/>
            </a:pPr>
            <a:r>
              <a:rPr lang="en-US" sz="4400" b="0" kern="1200" dirty="0"/>
              <a:t>Earn &amp; Learn Model</a:t>
            </a:r>
          </a:p>
        </p:txBody>
      </p:sp>
    </p:spTree>
    <p:extLst>
      <p:ext uri="{BB962C8B-B14F-4D97-AF65-F5344CB8AC3E}">
        <p14:creationId xmlns:p14="http://schemas.microsoft.com/office/powerpoint/2010/main" val="2233547276"/>
      </p:ext>
    </p:extLst>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Curriculum</a:t>
            </a:r>
            <a:endParaRPr lang="en-US" cap="none" dirty="0"/>
          </a:p>
        </p:txBody>
      </p:sp>
      <p:sp>
        <p:nvSpPr>
          <p:cNvPr id="3" name="Content Placeholder 2"/>
          <p:cNvSpPr>
            <a:spLocks noGrp="1"/>
          </p:cNvSpPr>
          <p:nvPr>
            <p:ph idx="1"/>
          </p:nvPr>
        </p:nvSpPr>
        <p:spPr/>
        <p:txBody>
          <a:bodyPr/>
          <a:lstStyle/>
          <a:p>
            <a:r>
              <a:rPr lang="en-US" dirty="0" smtClean="0"/>
              <a:t>There is a potential disconnect between for-credit and noncredit courses.</a:t>
            </a:r>
          </a:p>
          <a:p>
            <a:r>
              <a:rPr lang="en-US" dirty="0" smtClean="0"/>
              <a:t>“Tweaking of courses” varies substantially in meaning.</a:t>
            </a:r>
          </a:p>
          <a:p>
            <a:pPr lvl="1"/>
            <a:r>
              <a:rPr lang="en-US" dirty="0" smtClean="0"/>
              <a:t>Some report making no important changes to courses.</a:t>
            </a:r>
          </a:p>
          <a:p>
            <a:pPr lvl="1"/>
            <a:r>
              <a:rPr lang="en-US" dirty="0" smtClean="0"/>
              <a:t>At the other extreme, it may include entirely new courses.</a:t>
            </a:r>
          </a:p>
          <a:p>
            <a:pPr lvl="1"/>
            <a:r>
              <a:rPr lang="en-US" dirty="0" smtClean="0"/>
              <a:t>Project directors tended to have a more positive view than faculty did, particularly commenting on the value of new courses, the ability to earn certificates meeting national standards, and the advantages of students of getting more lab time</a:t>
            </a:r>
            <a:endParaRPr lang="en-US" dirty="0"/>
          </a:p>
        </p:txBody>
      </p:sp>
      <p:sp>
        <p:nvSpPr>
          <p:cNvPr id="4" name="TextBox 3"/>
          <p:cNvSpPr txBox="1"/>
          <p:nvPr/>
        </p:nvSpPr>
        <p:spPr>
          <a:xfrm>
            <a:off x="834992" y="6019800"/>
            <a:ext cx="7010400" cy="369332"/>
          </a:xfrm>
          <a:prstGeom prst="rect">
            <a:avLst/>
          </a:prstGeom>
          <a:noFill/>
        </p:spPr>
        <p:txBody>
          <a:bodyPr wrap="square" rtlCol="0">
            <a:spAutoFit/>
          </a:bodyPr>
          <a:lstStyle/>
          <a:p>
            <a:pPr eaLnBrk="0" fontAlgn="base" hangingPunct="0">
              <a:spcBef>
                <a:spcPct val="0"/>
              </a:spcBef>
              <a:spcAft>
                <a:spcPct val="0"/>
              </a:spcAft>
            </a:pPr>
            <a:r>
              <a:rPr lang="en-US" dirty="0">
                <a:solidFill>
                  <a:prstClr val="black"/>
                </a:solidFill>
              </a:rPr>
              <a:t>Source:  Site visits</a:t>
            </a: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30</a:t>
            </a:fld>
            <a:endParaRPr lang="en-US" altLang="en-US">
              <a:solidFill>
                <a:srgbClr val="564B3C"/>
              </a:solidFill>
            </a:endParaRPr>
          </a:p>
        </p:txBody>
      </p:sp>
    </p:spTree>
    <p:extLst>
      <p:ext uri="{BB962C8B-B14F-4D97-AF65-F5344CB8AC3E}">
        <p14:creationId xmlns:p14="http://schemas.microsoft.com/office/powerpoint/2010/main" val="4028641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Reasons Why Students Came to </a:t>
            </a:r>
            <a:r>
              <a:rPr lang="en-US" cap="none" dirty="0" err="1" smtClean="0"/>
              <a:t>iNAM</a:t>
            </a:r>
            <a:endParaRPr lang="en-US" cap="none" dirty="0"/>
          </a:p>
        </p:txBody>
      </p:sp>
      <p:graphicFrame>
        <p:nvGraphicFramePr>
          <p:cNvPr id="6" name="Chart 5"/>
          <p:cNvGraphicFramePr>
            <a:graphicFrameLocks/>
          </p:cNvGraphicFramePr>
          <p:nvPr>
            <p:extLst>
              <p:ext uri="{D42A27DB-BD31-4B8C-83A1-F6EECF244321}">
                <p14:modId xmlns:p14="http://schemas.microsoft.com/office/powerpoint/2010/main" val="2169079569"/>
              </p:ext>
            </p:extLst>
          </p:nvPr>
        </p:nvGraphicFramePr>
        <p:xfrm>
          <a:off x="381000" y="1683782"/>
          <a:ext cx="8382000" cy="464081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276600" y="6096000"/>
            <a:ext cx="3733800" cy="369332"/>
          </a:xfrm>
          <a:prstGeom prst="rect">
            <a:avLst/>
          </a:prstGeom>
          <a:noFill/>
        </p:spPr>
        <p:txBody>
          <a:bodyPr wrap="square" rtlCol="0">
            <a:spAutoFit/>
          </a:bodyPr>
          <a:lstStyle/>
          <a:p>
            <a:pPr eaLnBrk="0" fontAlgn="base" hangingPunct="0">
              <a:spcBef>
                <a:spcPct val="0"/>
              </a:spcBef>
              <a:spcAft>
                <a:spcPct val="0"/>
              </a:spcAft>
            </a:pPr>
            <a:r>
              <a:rPr lang="en-US" dirty="0">
                <a:solidFill>
                  <a:prstClr val="black"/>
                </a:solidFill>
              </a:rPr>
              <a:t>Source: </a:t>
            </a:r>
            <a:r>
              <a:rPr lang="en-US" dirty="0" err="1">
                <a:solidFill>
                  <a:prstClr val="black"/>
                </a:solidFill>
              </a:rPr>
              <a:t>iNAM</a:t>
            </a:r>
            <a:r>
              <a:rPr lang="en-US" dirty="0">
                <a:solidFill>
                  <a:prstClr val="black"/>
                </a:solidFill>
              </a:rPr>
              <a:t> database; N=890</a:t>
            </a:r>
          </a:p>
        </p:txBody>
      </p:sp>
      <p:sp>
        <p:nvSpPr>
          <p:cNvPr id="4" name="Slide Number Placeholder 3"/>
          <p:cNvSpPr>
            <a:spLocks noGrp="1"/>
          </p:cNvSpPr>
          <p:nvPr>
            <p:ph type="sldNum" sz="quarter" idx="12"/>
          </p:nvPr>
        </p:nvSpPr>
        <p:spPr/>
        <p:txBody>
          <a:bodyPr/>
          <a:lstStyle/>
          <a:p>
            <a:fld id="{13B728E2-0490-46A1-A493-E9AC51542CFD}" type="slidenum">
              <a:rPr lang="en-US" altLang="en-US" smtClean="0">
                <a:solidFill>
                  <a:srgbClr val="564B3C"/>
                </a:solidFill>
              </a:rPr>
              <a:pPr/>
              <a:t>31</a:t>
            </a:fld>
            <a:endParaRPr lang="en-US" altLang="en-US">
              <a:solidFill>
                <a:srgbClr val="564B3C"/>
              </a:solidFill>
            </a:endParaRPr>
          </a:p>
        </p:txBody>
      </p:sp>
    </p:spTree>
    <p:extLst>
      <p:ext uri="{BB962C8B-B14F-4D97-AF65-F5344CB8AC3E}">
        <p14:creationId xmlns:p14="http://schemas.microsoft.com/office/powerpoint/2010/main" val="22080238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Reasons Why Students Came to </a:t>
            </a:r>
            <a:r>
              <a:rPr lang="en-US" cap="none" dirty="0" err="1" smtClean="0"/>
              <a:t>iNAM</a:t>
            </a:r>
            <a:endParaRPr lang="en-US" cap="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4828062"/>
              </p:ext>
            </p:extLst>
          </p:nvPr>
        </p:nvGraphicFramePr>
        <p:xfrm>
          <a:off x="457200" y="1752600"/>
          <a:ext cx="8229600" cy="3302000"/>
        </p:xfrm>
        <a:graphic>
          <a:graphicData uri="http://schemas.openxmlformats.org/drawingml/2006/table">
            <a:tbl>
              <a:tblPr firstRow="1" bandRow="1">
                <a:tableStyleId>{5C22544A-7EE6-4342-B048-85BDC9FD1C3A}</a:tableStyleId>
              </a:tblPr>
              <a:tblGrid>
                <a:gridCol w="5943600"/>
                <a:gridCol w="1295400"/>
                <a:gridCol w="990600"/>
              </a:tblGrid>
              <a:tr h="370840">
                <a:tc>
                  <a:txBody>
                    <a:bodyPr/>
                    <a:lstStyle/>
                    <a:p>
                      <a:r>
                        <a:rPr lang="en-US" dirty="0" smtClean="0"/>
                        <a:t>Reason</a:t>
                      </a:r>
                      <a:endParaRPr lang="en-US" dirty="0"/>
                    </a:p>
                  </a:txBody>
                  <a:tcPr/>
                </a:tc>
                <a:tc>
                  <a:txBody>
                    <a:bodyPr/>
                    <a:lstStyle/>
                    <a:p>
                      <a:r>
                        <a:rPr lang="en-US" dirty="0" smtClean="0"/>
                        <a:t>Percent</a:t>
                      </a:r>
                      <a:endParaRPr lang="en-US" dirty="0"/>
                    </a:p>
                  </a:txBody>
                  <a:tcPr/>
                </a:tc>
                <a:tc>
                  <a:txBody>
                    <a:bodyPr/>
                    <a:lstStyle/>
                    <a:p>
                      <a:r>
                        <a:rPr lang="en-US" dirty="0" smtClean="0"/>
                        <a:t>Mean</a:t>
                      </a:r>
                      <a:r>
                        <a:rPr lang="en-US" baseline="0" dirty="0" smtClean="0"/>
                        <a:t> age</a:t>
                      </a:r>
                      <a:endParaRPr lang="en-US" dirty="0"/>
                    </a:p>
                  </a:txBody>
                  <a:tcPr/>
                </a:tc>
              </a:tr>
              <a:tr h="370840">
                <a:tc>
                  <a:txBody>
                    <a:bodyPr/>
                    <a:lstStyle/>
                    <a:p>
                      <a:r>
                        <a:rPr lang="en-US" dirty="0" smtClean="0"/>
                        <a:t>I had a specific career goal that requires more training</a:t>
                      </a:r>
                      <a:endParaRPr lang="en-US" dirty="0"/>
                    </a:p>
                  </a:txBody>
                  <a:tcPr/>
                </a:tc>
                <a:tc>
                  <a:txBody>
                    <a:bodyPr/>
                    <a:lstStyle/>
                    <a:p>
                      <a:pPr algn="ctr"/>
                      <a:r>
                        <a:rPr lang="en-US" dirty="0" smtClean="0"/>
                        <a:t>37%</a:t>
                      </a:r>
                      <a:endParaRPr lang="en-US" dirty="0"/>
                    </a:p>
                  </a:txBody>
                  <a:tcPr anchor="ctr"/>
                </a:tc>
                <a:tc>
                  <a:txBody>
                    <a:bodyPr/>
                    <a:lstStyle/>
                    <a:p>
                      <a:pPr algn="ctr"/>
                      <a:r>
                        <a:rPr lang="en-US" dirty="0" smtClean="0"/>
                        <a:t>25.9</a:t>
                      </a:r>
                      <a:endParaRPr lang="en-US" dirty="0"/>
                    </a:p>
                  </a:txBody>
                  <a:tcPr anchor="ctr"/>
                </a:tc>
              </a:tr>
              <a:tr h="370840">
                <a:tc>
                  <a:txBody>
                    <a:bodyPr/>
                    <a:lstStyle/>
                    <a:p>
                      <a:r>
                        <a:rPr lang="en-US" dirty="0" smtClean="0"/>
                        <a:t>I wanted to change from my existing job to a higher paying job</a:t>
                      </a:r>
                      <a:endParaRPr lang="en-US" dirty="0"/>
                    </a:p>
                  </a:txBody>
                  <a:tcPr/>
                </a:tc>
                <a:tc>
                  <a:txBody>
                    <a:bodyPr/>
                    <a:lstStyle/>
                    <a:p>
                      <a:pPr algn="ctr"/>
                      <a:r>
                        <a:rPr lang="en-US" dirty="0" smtClean="0"/>
                        <a:t>35%</a:t>
                      </a:r>
                      <a:endParaRPr lang="en-US" dirty="0"/>
                    </a:p>
                  </a:txBody>
                  <a:tcPr anchor="ctr"/>
                </a:tc>
                <a:tc>
                  <a:txBody>
                    <a:bodyPr/>
                    <a:lstStyle/>
                    <a:p>
                      <a:pPr algn="ctr"/>
                      <a:r>
                        <a:rPr lang="en-US" dirty="0" smtClean="0"/>
                        <a:t>28.3</a:t>
                      </a:r>
                      <a:endParaRPr lang="en-US" dirty="0"/>
                    </a:p>
                  </a:txBody>
                  <a:tcPr anchor="ctr"/>
                </a:tc>
              </a:tr>
              <a:tr h="370840">
                <a:tc>
                  <a:txBody>
                    <a:bodyPr/>
                    <a:lstStyle/>
                    <a:p>
                      <a:r>
                        <a:rPr lang="en-US" dirty="0" smtClean="0"/>
                        <a:t>I lost my job and wanted to start working in a new area</a:t>
                      </a:r>
                      <a:endParaRPr lang="en-US" dirty="0"/>
                    </a:p>
                  </a:txBody>
                  <a:tcPr/>
                </a:tc>
                <a:tc>
                  <a:txBody>
                    <a:bodyPr/>
                    <a:lstStyle/>
                    <a:p>
                      <a:pPr algn="ctr"/>
                      <a:r>
                        <a:rPr lang="en-US" dirty="0" smtClean="0"/>
                        <a:t>13%</a:t>
                      </a:r>
                      <a:endParaRPr lang="en-US" dirty="0"/>
                    </a:p>
                  </a:txBody>
                  <a:tcPr anchor="ctr"/>
                </a:tc>
                <a:tc>
                  <a:txBody>
                    <a:bodyPr/>
                    <a:lstStyle/>
                    <a:p>
                      <a:pPr algn="ctr"/>
                      <a:r>
                        <a:rPr lang="en-US" dirty="0" smtClean="0"/>
                        <a:t>38.5</a:t>
                      </a:r>
                      <a:endParaRPr lang="en-US" dirty="0"/>
                    </a:p>
                  </a:txBody>
                  <a:tcPr anchor="ctr"/>
                </a:tc>
              </a:tr>
              <a:tr h="370840">
                <a:tc>
                  <a:txBody>
                    <a:bodyPr/>
                    <a:lstStyle/>
                    <a:p>
                      <a:r>
                        <a:rPr lang="en-US" dirty="0" smtClean="0"/>
                        <a:t>I lost my job and decided I needed more training</a:t>
                      </a:r>
                      <a:endParaRPr lang="en-US" dirty="0"/>
                    </a:p>
                  </a:txBody>
                  <a:tcPr/>
                </a:tc>
                <a:tc>
                  <a:txBody>
                    <a:bodyPr/>
                    <a:lstStyle/>
                    <a:p>
                      <a:pPr algn="ctr"/>
                      <a:r>
                        <a:rPr lang="en-US" dirty="0" smtClean="0"/>
                        <a:t>7%</a:t>
                      </a:r>
                      <a:endParaRPr lang="en-US" dirty="0"/>
                    </a:p>
                  </a:txBody>
                  <a:tcPr anchor="ctr"/>
                </a:tc>
                <a:tc>
                  <a:txBody>
                    <a:bodyPr/>
                    <a:lstStyle/>
                    <a:p>
                      <a:pPr algn="ctr"/>
                      <a:r>
                        <a:rPr lang="en-US" dirty="0" smtClean="0"/>
                        <a:t>39.1</a:t>
                      </a:r>
                      <a:endParaRPr lang="en-US" dirty="0"/>
                    </a:p>
                  </a:txBody>
                  <a:tcPr anchor="ctr"/>
                </a:tc>
              </a:tr>
              <a:tr h="370840">
                <a:tc>
                  <a:txBody>
                    <a:bodyPr/>
                    <a:lstStyle/>
                    <a:p>
                      <a:r>
                        <a:rPr lang="en-US" dirty="0" smtClean="0"/>
                        <a:t>Other</a:t>
                      </a:r>
                      <a:endParaRPr lang="en-US" dirty="0"/>
                    </a:p>
                  </a:txBody>
                  <a:tcPr/>
                </a:tc>
                <a:tc>
                  <a:txBody>
                    <a:bodyPr/>
                    <a:lstStyle/>
                    <a:p>
                      <a:pPr algn="ctr"/>
                      <a:r>
                        <a:rPr lang="en-US" dirty="0" smtClean="0"/>
                        <a:t>8%</a:t>
                      </a:r>
                      <a:endParaRPr lang="en-US" dirty="0"/>
                    </a:p>
                  </a:txBody>
                  <a:tcPr anchor="ctr"/>
                </a:tc>
                <a:tc>
                  <a:txBody>
                    <a:bodyPr/>
                    <a:lstStyle/>
                    <a:p>
                      <a:pPr algn="ctr"/>
                      <a:r>
                        <a:rPr lang="en-US" dirty="0" smtClean="0"/>
                        <a:t>32.0</a:t>
                      </a:r>
                      <a:endParaRPr lang="en-US" dirty="0"/>
                    </a:p>
                  </a:txBody>
                  <a:tcPr anchor="ctr"/>
                </a:tc>
              </a:tr>
            </a:tbl>
          </a:graphicData>
        </a:graphic>
      </p:graphicFrame>
      <p:sp>
        <p:nvSpPr>
          <p:cNvPr id="4" name="TextBox 3"/>
          <p:cNvSpPr txBox="1"/>
          <p:nvPr/>
        </p:nvSpPr>
        <p:spPr>
          <a:xfrm>
            <a:off x="609600" y="5791200"/>
            <a:ext cx="7010400" cy="369332"/>
          </a:xfrm>
          <a:prstGeom prst="rect">
            <a:avLst/>
          </a:prstGeom>
          <a:noFill/>
        </p:spPr>
        <p:txBody>
          <a:bodyPr wrap="square" rtlCol="0">
            <a:spAutoFit/>
          </a:bodyPr>
          <a:lstStyle/>
          <a:p>
            <a:pPr eaLnBrk="0" fontAlgn="base" hangingPunct="0">
              <a:spcBef>
                <a:spcPct val="0"/>
              </a:spcBef>
              <a:spcAft>
                <a:spcPct val="0"/>
              </a:spcAft>
            </a:pPr>
            <a:r>
              <a:rPr lang="en-US" dirty="0">
                <a:solidFill>
                  <a:prstClr val="black"/>
                </a:solidFill>
              </a:rPr>
              <a:t>Source: </a:t>
            </a:r>
            <a:r>
              <a:rPr lang="en-US" dirty="0" err="1">
                <a:solidFill>
                  <a:prstClr val="black"/>
                </a:solidFill>
              </a:rPr>
              <a:t>iNAM</a:t>
            </a:r>
            <a:r>
              <a:rPr lang="en-US" dirty="0">
                <a:solidFill>
                  <a:prstClr val="black"/>
                </a:solidFill>
              </a:rPr>
              <a:t> database; N=890; Data as of 6-4-14</a:t>
            </a: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32</a:t>
            </a:fld>
            <a:endParaRPr lang="en-US" altLang="en-US">
              <a:solidFill>
                <a:srgbClr val="564B3C"/>
              </a:solidFill>
            </a:endParaRPr>
          </a:p>
        </p:txBody>
      </p:sp>
    </p:spTree>
    <p:extLst>
      <p:ext uri="{BB962C8B-B14F-4D97-AF65-F5344CB8AC3E}">
        <p14:creationId xmlns:p14="http://schemas.microsoft.com/office/powerpoint/2010/main" val="2392273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Reasons Why Students Left </a:t>
            </a:r>
            <a:r>
              <a:rPr lang="en-US" cap="none" dirty="0" err="1" smtClean="0"/>
              <a:t>iNAM</a:t>
            </a:r>
            <a:endParaRPr lang="en-US" cap="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85070996"/>
              </p:ext>
            </p:extLst>
          </p:nvPr>
        </p:nvGraphicFramePr>
        <p:xfrm>
          <a:off x="457200" y="1752600"/>
          <a:ext cx="8229600" cy="3235960"/>
        </p:xfrm>
        <a:graphic>
          <a:graphicData uri="http://schemas.openxmlformats.org/drawingml/2006/table">
            <a:tbl>
              <a:tblPr firstRow="1" bandRow="1">
                <a:tableStyleId>{5C22544A-7EE6-4342-B048-85BDC9FD1C3A}</a:tableStyleId>
              </a:tblPr>
              <a:tblGrid>
                <a:gridCol w="5135270"/>
                <a:gridCol w="1119226"/>
                <a:gridCol w="1119226"/>
                <a:gridCol w="855878"/>
              </a:tblGrid>
              <a:tr h="370840">
                <a:tc>
                  <a:txBody>
                    <a:bodyPr/>
                    <a:lstStyle/>
                    <a:p>
                      <a:r>
                        <a:rPr lang="en-US" dirty="0" smtClean="0"/>
                        <a:t>Reason</a:t>
                      </a:r>
                      <a:endParaRPr lang="en-US" dirty="0"/>
                    </a:p>
                  </a:txBody>
                  <a:tcPr/>
                </a:tc>
                <a:tc>
                  <a:txBody>
                    <a:bodyPr/>
                    <a:lstStyle/>
                    <a:p>
                      <a:r>
                        <a:rPr lang="en-US" dirty="0" smtClean="0"/>
                        <a:t>Number</a:t>
                      </a:r>
                      <a:endParaRPr lang="en-US" dirty="0"/>
                    </a:p>
                  </a:txBody>
                  <a:tcPr/>
                </a:tc>
                <a:tc>
                  <a:txBody>
                    <a:bodyPr/>
                    <a:lstStyle/>
                    <a:p>
                      <a:r>
                        <a:rPr lang="en-US" dirty="0" smtClean="0"/>
                        <a:t>Percent</a:t>
                      </a:r>
                      <a:endParaRPr lang="en-US" dirty="0"/>
                    </a:p>
                  </a:txBody>
                  <a:tcPr/>
                </a:tc>
                <a:tc>
                  <a:txBody>
                    <a:bodyPr/>
                    <a:lstStyle/>
                    <a:p>
                      <a:r>
                        <a:rPr lang="en-US" dirty="0" smtClean="0"/>
                        <a:t>Mean</a:t>
                      </a:r>
                      <a:r>
                        <a:rPr lang="en-US" baseline="0" dirty="0" smtClean="0"/>
                        <a:t> age</a:t>
                      </a:r>
                      <a:endParaRPr lang="en-US" dirty="0"/>
                    </a:p>
                  </a:txBody>
                  <a:tcPr/>
                </a:tc>
              </a:tr>
              <a:tr h="370840">
                <a:tc>
                  <a:txBody>
                    <a:bodyPr/>
                    <a:lstStyle/>
                    <a:p>
                      <a:r>
                        <a:rPr lang="en-US" dirty="0" smtClean="0"/>
                        <a:t>Completed certificate or degree</a:t>
                      </a:r>
                      <a:endParaRPr lang="en-US" dirty="0"/>
                    </a:p>
                  </a:txBody>
                  <a:tcPr/>
                </a:tc>
                <a:tc>
                  <a:txBody>
                    <a:bodyPr/>
                    <a:lstStyle/>
                    <a:p>
                      <a:pPr algn="ctr"/>
                      <a:r>
                        <a:rPr lang="en-US" dirty="0" smtClean="0"/>
                        <a:t>117</a:t>
                      </a:r>
                      <a:endParaRPr lang="en-US" dirty="0"/>
                    </a:p>
                  </a:txBody>
                  <a:tcPr anchor="ctr"/>
                </a:tc>
                <a:tc>
                  <a:txBody>
                    <a:bodyPr/>
                    <a:lstStyle/>
                    <a:p>
                      <a:pPr algn="ctr"/>
                      <a:r>
                        <a:rPr lang="en-US" dirty="0" smtClean="0"/>
                        <a:t>55%</a:t>
                      </a:r>
                      <a:endParaRPr lang="en-US" dirty="0"/>
                    </a:p>
                  </a:txBody>
                  <a:tcPr anchor="ctr"/>
                </a:tc>
                <a:tc>
                  <a:txBody>
                    <a:bodyPr/>
                    <a:lstStyle/>
                    <a:p>
                      <a:pPr algn="ctr"/>
                      <a:r>
                        <a:rPr lang="en-US" dirty="0" smtClean="0"/>
                        <a:t>30.1</a:t>
                      </a:r>
                      <a:endParaRPr lang="en-US" dirty="0"/>
                    </a:p>
                  </a:txBody>
                  <a:tcPr anchor="ctr"/>
                </a:tc>
              </a:tr>
              <a:tr h="370840">
                <a:tc>
                  <a:txBody>
                    <a:bodyPr/>
                    <a:lstStyle/>
                    <a:p>
                      <a:r>
                        <a:rPr lang="en-US" dirty="0" smtClean="0"/>
                        <a:t>Personal reasons</a:t>
                      </a:r>
                      <a:endParaRPr lang="en-US" dirty="0"/>
                    </a:p>
                  </a:txBody>
                  <a:tcPr/>
                </a:tc>
                <a:tc>
                  <a:txBody>
                    <a:bodyPr/>
                    <a:lstStyle/>
                    <a:p>
                      <a:pPr algn="ctr"/>
                      <a:r>
                        <a:rPr lang="en-US" dirty="0" smtClean="0"/>
                        <a:t>9</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32.1</a:t>
                      </a:r>
                      <a:endParaRPr lang="en-US" dirty="0"/>
                    </a:p>
                  </a:txBody>
                  <a:tcPr anchor="ctr"/>
                </a:tc>
              </a:tr>
              <a:tr h="370840">
                <a:tc>
                  <a:txBody>
                    <a:bodyPr/>
                    <a:lstStyle/>
                    <a:p>
                      <a:r>
                        <a:rPr lang="en-US" dirty="0" smtClean="0"/>
                        <a:t>Financial reasons</a:t>
                      </a:r>
                      <a:endParaRPr lang="en-US" dirty="0"/>
                    </a:p>
                  </a:txBody>
                  <a:tcPr/>
                </a:tc>
                <a:tc>
                  <a:txBody>
                    <a:bodyPr/>
                    <a:lstStyle/>
                    <a:p>
                      <a:pPr algn="ctr"/>
                      <a:r>
                        <a:rPr lang="en-US" dirty="0" smtClean="0"/>
                        <a:t>11</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30.0</a:t>
                      </a:r>
                      <a:endParaRPr lang="en-US" dirty="0"/>
                    </a:p>
                  </a:txBody>
                  <a:tcPr anchor="ctr"/>
                </a:tc>
              </a:tr>
              <a:tr h="370840">
                <a:tc>
                  <a:txBody>
                    <a:bodyPr/>
                    <a:lstStyle/>
                    <a:p>
                      <a:r>
                        <a:rPr lang="en-US" dirty="0" smtClean="0"/>
                        <a:t>Work requirements</a:t>
                      </a:r>
                      <a:endParaRPr lang="en-US" dirty="0"/>
                    </a:p>
                  </a:txBody>
                  <a:tcPr/>
                </a:tc>
                <a:tc>
                  <a:txBody>
                    <a:bodyPr/>
                    <a:lstStyle/>
                    <a:p>
                      <a:pPr algn="ctr"/>
                      <a:r>
                        <a:rPr lang="en-US" dirty="0" smtClean="0"/>
                        <a:t>15</a:t>
                      </a:r>
                      <a:endParaRPr lang="en-US" dirty="0"/>
                    </a:p>
                  </a:txBody>
                  <a:tcPr anchor="ctr"/>
                </a:tc>
                <a:tc>
                  <a:txBody>
                    <a:bodyPr/>
                    <a:lstStyle/>
                    <a:p>
                      <a:pPr algn="ctr"/>
                      <a:r>
                        <a:rPr lang="en-US" dirty="0" smtClean="0"/>
                        <a:t>7%</a:t>
                      </a:r>
                      <a:endParaRPr lang="en-US" dirty="0"/>
                    </a:p>
                  </a:txBody>
                  <a:tcPr anchor="ctr"/>
                </a:tc>
                <a:tc>
                  <a:txBody>
                    <a:bodyPr/>
                    <a:lstStyle/>
                    <a:p>
                      <a:pPr algn="ctr"/>
                      <a:r>
                        <a:rPr lang="en-US" dirty="0" smtClean="0"/>
                        <a:t>30.0</a:t>
                      </a:r>
                      <a:endParaRPr lang="en-US" dirty="0"/>
                    </a:p>
                  </a:txBody>
                  <a:tcPr anchor="ctr"/>
                </a:tc>
              </a:tr>
              <a:tr h="370840">
                <a:tc>
                  <a:txBody>
                    <a:bodyPr/>
                    <a:lstStyle/>
                    <a:p>
                      <a:r>
                        <a:rPr lang="en-US" dirty="0" smtClean="0"/>
                        <a:t>Poor academic performance</a:t>
                      </a:r>
                      <a:endParaRPr lang="en-US" dirty="0"/>
                    </a:p>
                  </a:txBody>
                  <a:tcPr/>
                </a:tc>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25.0</a:t>
                      </a:r>
                      <a:endParaRPr lang="en-US" dirty="0"/>
                    </a:p>
                  </a:txBody>
                  <a:tcPr anchor="ctr"/>
                </a:tc>
              </a:tr>
              <a:tr h="370840">
                <a:tc>
                  <a:txBody>
                    <a:bodyPr/>
                    <a:lstStyle/>
                    <a:p>
                      <a:r>
                        <a:rPr lang="en-US" dirty="0" smtClean="0"/>
                        <a:t>New job</a:t>
                      </a:r>
                      <a:endParaRPr lang="en-US" dirty="0"/>
                    </a:p>
                  </a:txBody>
                  <a:tcPr/>
                </a:tc>
                <a:tc>
                  <a:txBody>
                    <a:bodyPr/>
                    <a:lstStyle/>
                    <a:p>
                      <a:pPr algn="ctr"/>
                      <a:r>
                        <a:rPr lang="en-US" dirty="0" smtClean="0"/>
                        <a:t>2</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23.5</a:t>
                      </a:r>
                      <a:endParaRPr lang="en-US" dirty="0"/>
                    </a:p>
                  </a:txBody>
                  <a:tcPr anchor="ctr"/>
                </a:tc>
              </a:tr>
              <a:tr h="370840">
                <a:tc>
                  <a:txBody>
                    <a:bodyPr/>
                    <a:lstStyle/>
                    <a:p>
                      <a:r>
                        <a:rPr lang="en-US" dirty="0" smtClean="0"/>
                        <a:t>Other</a:t>
                      </a:r>
                      <a:endParaRPr lang="en-US" dirty="0"/>
                    </a:p>
                  </a:txBody>
                  <a:tcPr/>
                </a:tc>
                <a:tc>
                  <a:txBody>
                    <a:bodyPr/>
                    <a:lstStyle/>
                    <a:p>
                      <a:pPr algn="ctr"/>
                      <a:r>
                        <a:rPr lang="en-US" dirty="0" smtClean="0"/>
                        <a:t>58</a:t>
                      </a:r>
                      <a:endParaRPr lang="en-US" dirty="0"/>
                    </a:p>
                  </a:txBody>
                  <a:tcPr anchor="ctr"/>
                </a:tc>
                <a:tc>
                  <a:txBody>
                    <a:bodyPr/>
                    <a:lstStyle/>
                    <a:p>
                      <a:pPr algn="ctr"/>
                      <a:r>
                        <a:rPr lang="en-US" dirty="0" smtClean="0"/>
                        <a:t>27%</a:t>
                      </a:r>
                      <a:endParaRPr lang="en-US" dirty="0"/>
                    </a:p>
                  </a:txBody>
                  <a:tcPr anchor="ctr"/>
                </a:tc>
                <a:tc>
                  <a:txBody>
                    <a:bodyPr/>
                    <a:lstStyle/>
                    <a:p>
                      <a:pPr algn="ctr"/>
                      <a:r>
                        <a:rPr lang="en-US" dirty="0" smtClean="0"/>
                        <a:t>30.1</a:t>
                      </a:r>
                      <a:endParaRPr lang="en-US" dirty="0"/>
                    </a:p>
                  </a:txBody>
                  <a:tcPr anchor="ctr"/>
                </a:tc>
              </a:tr>
            </a:tbl>
          </a:graphicData>
        </a:graphic>
      </p:graphicFrame>
      <p:sp>
        <p:nvSpPr>
          <p:cNvPr id="4" name="TextBox 3"/>
          <p:cNvSpPr txBox="1"/>
          <p:nvPr/>
        </p:nvSpPr>
        <p:spPr>
          <a:xfrm>
            <a:off x="609600" y="5848277"/>
            <a:ext cx="7010400" cy="369332"/>
          </a:xfrm>
          <a:prstGeom prst="rect">
            <a:avLst/>
          </a:prstGeom>
          <a:noFill/>
        </p:spPr>
        <p:txBody>
          <a:bodyPr wrap="square" rtlCol="0">
            <a:spAutoFit/>
          </a:bodyPr>
          <a:lstStyle/>
          <a:p>
            <a:pPr eaLnBrk="0" fontAlgn="base" hangingPunct="0">
              <a:spcBef>
                <a:spcPct val="0"/>
              </a:spcBef>
              <a:spcAft>
                <a:spcPct val="0"/>
              </a:spcAft>
            </a:pPr>
            <a:r>
              <a:rPr lang="en-US" dirty="0">
                <a:solidFill>
                  <a:prstClr val="black"/>
                </a:solidFill>
              </a:rPr>
              <a:t>Source: </a:t>
            </a:r>
            <a:r>
              <a:rPr lang="en-US" dirty="0" err="1">
                <a:solidFill>
                  <a:prstClr val="black"/>
                </a:solidFill>
              </a:rPr>
              <a:t>iNAM</a:t>
            </a:r>
            <a:r>
              <a:rPr lang="en-US" dirty="0">
                <a:solidFill>
                  <a:prstClr val="black"/>
                </a:solidFill>
              </a:rPr>
              <a:t> database; </a:t>
            </a:r>
            <a:r>
              <a:rPr lang="en-US" dirty="0" smtClean="0">
                <a:solidFill>
                  <a:prstClr val="black"/>
                </a:solidFill>
              </a:rPr>
              <a:t>N=214; </a:t>
            </a:r>
            <a:r>
              <a:rPr lang="en-US" dirty="0">
                <a:solidFill>
                  <a:prstClr val="black"/>
                </a:solidFill>
              </a:rPr>
              <a:t>Data as of 6-4-14</a:t>
            </a: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33</a:t>
            </a:fld>
            <a:endParaRPr lang="en-US" altLang="en-US">
              <a:solidFill>
                <a:srgbClr val="564B3C"/>
              </a:solidFill>
            </a:endParaRPr>
          </a:p>
        </p:txBody>
      </p:sp>
    </p:spTree>
    <p:extLst>
      <p:ext uri="{BB962C8B-B14F-4D97-AF65-F5344CB8AC3E}">
        <p14:creationId xmlns:p14="http://schemas.microsoft.com/office/powerpoint/2010/main" val="2712356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Student Course-Taking</a:t>
            </a:r>
            <a:endParaRPr lang="en-US"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7774586"/>
              </p:ext>
            </p:extLst>
          </p:nvPr>
        </p:nvGraphicFramePr>
        <p:xfrm>
          <a:off x="457200" y="1752600"/>
          <a:ext cx="7086600" cy="2494280"/>
        </p:xfrm>
        <a:graphic>
          <a:graphicData uri="http://schemas.openxmlformats.org/drawingml/2006/table">
            <a:tbl>
              <a:tblPr firstRow="1" bandRow="1">
                <a:tableStyleId>{5C22544A-7EE6-4342-B048-85BDC9FD1C3A}</a:tableStyleId>
              </a:tblPr>
              <a:tblGrid>
                <a:gridCol w="3657600"/>
                <a:gridCol w="838200"/>
                <a:gridCol w="1219200"/>
                <a:gridCol w="1371600"/>
              </a:tblGrid>
              <a:tr h="370840">
                <a:tc>
                  <a:txBody>
                    <a:bodyPr/>
                    <a:lstStyle/>
                    <a:p>
                      <a:r>
                        <a:rPr lang="en-US" dirty="0" smtClean="0"/>
                        <a:t>Measure</a:t>
                      </a:r>
                      <a:endParaRPr lang="en-US" dirty="0"/>
                    </a:p>
                  </a:txBody>
                  <a:tcPr anchor="ctr"/>
                </a:tc>
                <a:tc>
                  <a:txBody>
                    <a:bodyPr/>
                    <a:lstStyle/>
                    <a:p>
                      <a:pPr algn="ctr"/>
                      <a:r>
                        <a:rPr lang="en-US" dirty="0" smtClean="0"/>
                        <a:t>Mean</a:t>
                      </a:r>
                      <a:endParaRPr lang="en-US" dirty="0"/>
                    </a:p>
                  </a:txBody>
                  <a:tcPr anchor="ctr"/>
                </a:tc>
                <a:tc>
                  <a:txBody>
                    <a:bodyPr/>
                    <a:lstStyle/>
                    <a:p>
                      <a:pPr algn="ctr"/>
                      <a:r>
                        <a:rPr lang="en-US" dirty="0" smtClean="0"/>
                        <a:t>Minimum</a:t>
                      </a:r>
                      <a:endParaRPr lang="en-US" dirty="0"/>
                    </a:p>
                  </a:txBody>
                  <a:tcPr anchor="ctr"/>
                </a:tc>
                <a:tc>
                  <a:txBody>
                    <a:bodyPr/>
                    <a:lstStyle/>
                    <a:p>
                      <a:pPr algn="ctr"/>
                      <a:r>
                        <a:rPr lang="en-US" dirty="0" smtClean="0"/>
                        <a:t>Maximum</a:t>
                      </a:r>
                      <a:endParaRPr lang="en-US" dirty="0"/>
                    </a:p>
                  </a:txBody>
                  <a:tcPr anchor="ctr"/>
                </a:tc>
              </a:tr>
              <a:tr h="370840">
                <a:tc>
                  <a:txBody>
                    <a:bodyPr/>
                    <a:lstStyle/>
                    <a:p>
                      <a:r>
                        <a:rPr lang="en-US" dirty="0" smtClean="0"/>
                        <a:t>Number of courses per student</a:t>
                      </a:r>
                      <a:endParaRPr lang="en-US" dirty="0"/>
                    </a:p>
                  </a:txBody>
                  <a:tcPr/>
                </a:tc>
                <a:tc>
                  <a:txBody>
                    <a:bodyPr/>
                    <a:lstStyle/>
                    <a:p>
                      <a:pPr algn="ctr"/>
                      <a:r>
                        <a:rPr lang="en-US" dirty="0" smtClean="0"/>
                        <a:t>3.2</a:t>
                      </a:r>
                      <a:endParaRPr lang="en-US" dirty="0"/>
                    </a:p>
                  </a:txBody>
                  <a:tcPr/>
                </a:tc>
                <a:tc>
                  <a:txBody>
                    <a:bodyPr/>
                    <a:lstStyle/>
                    <a:p>
                      <a:pPr algn="ctr"/>
                      <a:r>
                        <a:rPr lang="en-US" dirty="0" smtClean="0"/>
                        <a:t>1</a:t>
                      </a:r>
                      <a:endParaRPr lang="en-US" dirty="0"/>
                    </a:p>
                  </a:txBody>
                  <a:tcPr/>
                </a:tc>
                <a:tc>
                  <a:txBody>
                    <a:bodyPr/>
                    <a:lstStyle/>
                    <a:p>
                      <a:pPr algn="ctr"/>
                      <a:r>
                        <a:rPr lang="en-US" dirty="0" smtClean="0"/>
                        <a:t>12</a:t>
                      </a:r>
                      <a:endParaRPr lang="en-US" dirty="0"/>
                    </a:p>
                  </a:txBody>
                  <a:tcPr/>
                </a:tc>
              </a:tr>
              <a:tr h="370840">
                <a:tc>
                  <a:txBody>
                    <a:bodyPr/>
                    <a:lstStyle/>
                    <a:p>
                      <a:r>
                        <a:rPr lang="en-US" dirty="0" smtClean="0"/>
                        <a:t>Total credits attempted</a:t>
                      </a:r>
                      <a:endParaRPr lang="en-US" dirty="0"/>
                    </a:p>
                  </a:txBody>
                  <a:tcPr/>
                </a:tc>
                <a:tc>
                  <a:txBody>
                    <a:bodyPr/>
                    <a:lstStyle/>
                    <a:p>
                      <a:pPr algn="ctr"/>
                      <a:r>
                        <a:rPr lang="en-US" dirty="0" smtClean="0"/>
                        <a:t>9.0</a:t>
                      </a:r>
                      <a:endParaRPr lang="en-US" dirty="0"/>
                    </a:p>
                  </a:txBody>
                  <a:tcPr/>
                </a:tc>
                <a:tc>
                  <a:txBody>
                    <a:bodyPr/>
                    <a:lstStyle/>
                    <a:p>
                      <a:pPr algn="ctr"/>
                      <a:r>
                        <a:rPr lang="en-US" dirty="0" smtClean="0"/>
                        <a:t>0</a:t>
                      </a:r>
                      <a:endParaRPr lang="en-US" dirty="0"/>
                    </a:p>
                  </a:txBody>
                  <a:tcPr/>
                </a:tc>
                <a:tc>
                  <a:txBody>
                    <a:bodyPr/>
                    <a:lstStyle/>
                    <a:p>
                      <a:pPr algn="ctr"/>
                      <a:r>
                        <a:rPr lang="en-US" dirty="0" smtClean="0"/>
                        <a:t>36</a:t>
                      </a:r>
                      <a:endParaRPr lang="en-US" dirty="0"/>
                    </a:p>
                  </a:txBody>
                  <a:tcPr/>
                </a:tc>
              </a:tr>
              <a:tr h="370840">
                <a:tc>
                  <a:txBody>
                    <a:bodyPr/>
                    <a:lstStyle/>
                    <a:p>
                      <a:r>
                        <a:rPr lang="en-US" dirty="0" smtClean="0"/>
                        <a:t>Total credits earned</a:t>
                      </a:r>
                      <a:endParaRPr lang="en-US" dirty="0"/>
                    </a:p>
                  </a:txBody>
                  <a:tcPr/>
                </a:tc>
                <a:tc>
                  <a:txBody>
                    <a:bodyPr/>
                    <a:lstStyle/>
                    <a:p>
                      <a:pPr algn="ctr"/>
                      <a:r>
                        <a:rPr lang="en-US" dirty="0" smtClean="0"/>
                        <a:t>8.3</a:t>
                      </a:r>
                      <a:endParaRPr lang="en-US" dirty="0"/>
                    </a:p>
                  </a:txBody>
                  <a:tcPr/>
                </a:tc>
                <a:tc>
                  <a:txBody>
                    <a:bodyPr/>
                    <a:lstStyle/>
                    <a:p>
                      <a:pPr algn="ctr"/>
                      <a:r>
                        <a:rPr lang="en-US" dirty="0" smtClean="0"/>
                        <a:t>0</a:t>
                      </a:r>
                      <a:endParaRPr lang="en-US" dirty="0"/>
                    </a:p>
                  </a:txBody>
                  <a:tcPr/>
                </a:tc>
                <a:tc>
                  <a:txBody>
                    <a:bodyPr/>
                    <a:lstStyle/>
                    <a:p>
                      <a:pPr algn="ctr"/>
                      <a:r>
                        <a:rPr lang="en-US" dirty="0" smtClean="0"/>
                        <a:t>35</a:t>
                      </a:r>
                      <a:endParaRPr lang="en-US" dirty="0"/>
                    </a:p>
                  </a:txBody>
                  <a:tcPr/>
                </a:tc>
              </a:tr>
              <a:tr h="370840">
                <a:tc>
                  <a:txBody>
                    <a:bodyPr/>
                    <a:lstStyle/>
                    <a:p>
                      <a:r>
                        <a:rPr lang="en-US" dirty="0" smtClean="0"/>
                        <a:t>Of credits attempted, mean percentage</a:t>
                      </a:r>
                      <a:r>
                        <a:rPr lang="en-US" baseline="0" dirty="0" smtClean="0"/>
                        <a:t> earned</a:t>
                      </a:r>
                      <a:endParaRPr lang="en-US" dirty="0"/>
                    </a:p>
                  </a:txBody>
                  <a:tcPr/>
                </a:tc>
                <a:tc>
                  <a:txBody>
                    <a:bodyPr/>
                    <a:lstStyle/>
                    <a:p>
                      <a:pPr algn="ctr"/>
                      <a:r>
                        <a:rPr lang="en-US" dirty="0" smtClean="0"/>
                        <a:t>92.5</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100</a:t>
                      </a:r>
                      <a:endParaRPr lang="en-US" dirty="0"/>
                    </a:p>
                  </a:txBody>
                  <a:tcPr anchor="ctr"/>
                </a:tc>
              </a:tr>
              <a:tr h="370840">
                <a:tc>
                  <a:txBody>
                    <a:bodyPr/>
                    <a:lstStyle/>
                    <a:p>
                      <a:r>
                        <a:rPr lang="en-US" dirty="0" smtClean="0"/>
                        <a:t>Grade</a:t>
                      </a:r>
                      <a:r>
                        <a:rPr lang="en-US" baseline="0" dirty="0" smtClean="0"/>
                        <a:t> point average</a:t>
                      </a:r>
                      <a:endParaRPr lang="en-US" dirty="0"/>
                    </a:p>
                  </a:txBody>
                  <a:tcPr/>
                </a:tc>
                <a:tc>
                  <a:txBody>
                    <a:bodyPr/>
                    <a:lstStyle/>
                    <a:p>
                      <a:pPr algn="ctr"/>
                      <a:r>
                        <a:rPr lang="en-US" dirty="0" smtClean="0"/>
                        <a:t>3.2</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r>
            </a:tbl>
          </a:graphicData>
        </a:graphic>
      </p:graphicFrame>
      <p:sp>
        <p:nvSpPr>
          <p:cNvPr id="5" name="TextBox 4"/>
          <p:cNvSpPr txBox="1"/>
          <p:nvPr/>
        </p:nvSpPr>
        <p:spPr>
          <a:xfrm>
            <a:off x="667327" y="6019800"/>
            <a:ext cx="7010400" cy="369332"/>
          </a:xfrm>
          <a:prstGeom prst="rect">
            <a:avLst/>
          </a:prstGeom>
          <a:noFill/>
        </p:spPr>
        <p:txBody>
          <a:bodyPr wrap="square" rtlCol="0">
            <a:spAutoFit/>
          </a:bodyPr>
          <a:lstStyle/>
          <a:p>
            <a:pPr eaLnBrk="0" fontAlgn="base" hangingPunct="0">
              <a:spcBef>
                <a:spcPct val="0"/>
              </a:spcBef>
              <a:spcAft>
                <a:spcPct val="0"/>
              </a:spcAft>
            </a:pPr>
            <a:r>
              <a:rPr lang="en-US" dirty="0">
                <a:solidFill>
                  <a:prstClr val="black"/>
                </a:solidFill>
              </a:rPr>
              <a:t>Source: </a:t>
            </a:r>
            <a:r>
              <a:rPr lang="en-US" dirty="0" err="1">
                <a:solidFill>
                  <a:prstClr val="black"/>
                </a:solidFill>
              </a:rPr>
              <a:t>iNAM</a:t>
            </a:r>
            <a:r>
              <a:rPr lang="en-US" dirty="0">
                <a:solidFill>
                  <a:prstClr val="black"/>
                </a:solidFill>
              </a:rPr>
              <a:t> database; Data as of 6-4-14</a:t>
            </a: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34</a:t>
            </a:fld>
            <a:endParaRPr lang="en-US" altLang="en-US">
              <a:solidFill>
                <a:srgbClr val="564B3C"/>
              </a:solidFill>
            </a:endParaRPr>
          </a:p>
        </p:txBody>
      </p:sp>
    </p:spTree>
    <p:extLst>
      <p:ext uri="{BB962C8B-B14F-4D97-AF65-F5344CB8AC3E}">
        <p14:creationId xmlns:p14="http://schemas.microsoft.com/office/powerpoint/2010/main" val="3839954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Student Activities and Supports</a:t>
            </a:r>
            <a:endParaRPr lang="en-US" cap="none" dirty="0"/>
          </a:p>
        </p:txBody>
      </p:sp>
      <p:sp>
        <p:nvSpPr>
          <p:cNvPr id="3" name="Content Placeholder 2"/>
          <p:cNvSpPr>
            <a:spLocks noGrp="1"/>
          </p:cNvSpPr>
          <p:nvPr>
            <p:ph idx="1"/>
          </p:nvPr>
        </p:nvSpPr>
        <p:spPr/>
        <p:txBody>
          <a:bodyPr/>
          <a:lstStyle/>
          <a:p>
            <a:r>
              <a:rPr lang="en-US" dirty="0" smtClean="0"/>
              <a:t>Participated in internship: 7 of 96 (7%)</a:t>
            </a:r>
          </a:p>
          <a:p>
            <a:r>
              <a:rPr lang="en-US" dirty="0" smtClean="0"/>
              <a:t>Joint projects with businesses as classwork: 13 of 95 (14%)</a:t>
            </a:r>
          </a:p>
          <a:p>
            <a:r>
              <a:rPr lang="en-US" dirty="0" smtClean="0"/>
              <a:t>Received financial aid: 54 of 89 (61%)</a:t>
            </a:r>
          </a:p>
          <a:p>
            <a:r>
              <a:rPr lang="en-US" dirty="0" smtClean="0"/>
              <a:t>Received educational counseling: 47 of 84 (56%)</a:t>
            </a:r>
          </a:p>
          <a:p>
            <a:r>
              <a:rPr lang="en-US" dirty="0" smtClean="0"/>
              <a:t>Received job placement: 23 of 79 (29%)</a:t>
            </a:r>
          </a:p>
          <a:p>
            <a:r>
              <a:rPr lang="en-US" dirty="0" smtClean="0"/>
              <a:t>Received tutoring: 32 of 83 (39%)</a:t>
            </a:r>
            <a:endParaRPr lang="en-US" dirty="0"/>
          </a:p>
        </p:txBody>
      </p:sp>
      <p:sp>
        <p:nvSpPr>
          <p:cNvPr id="4" name="TextBox 3"/>
          <p:cNvSpPr txBox="1"/>
          <p:nvPr/>
        </p:nvSpPr>
        <p:spPr>
          <a:xfrm>
            <a:off x="609600" y="5334000"/>
            <a:ext cx="6400800" cy="369332"/>
          </a:xfrm>
          <a:prstGeom prst="rect">
            <a:avLst/>
          </a:prstGeom>
          <a:noFill/>
        </p:spPr>
        <p:txBody>
          <a:bodyPr wrap="square" rtlCol="0">
            <a:spAutoFit/>
          </a:bodyPr>
          <a:lstStyle/>
          <a:p>
            <a:pPr eaLnBrk="0" fontAlgn="base" hangingPunct="0">
              <a:spcBef>
                <a:spcPct val="0"/>
              </a:spcBef>
              <a:spcAft>
                <a:spcPct val="0"/>
              </a:spcAft>
            </a:pPr>
            <a:r>
              <a:rPr lang="en-US" dirty="0">
                <a:solidFill>
                  <a:prstClr val="black"/>
                </a:solidFill>
              </a:rPr>
              <a:t>Source: Exit surveys; Data as of 6-4-14</a:t>
            </a:r>
          </a:p>
        </p:txBody>
      </p:sp>
      <p:sp>
        <p:nvSpPr>
          <p:cNvPr id="6" name="Slide Number Placeholder 5"/>
          <p:cNvSpPr>
            <a:spLocks noGrp="1"/>
          </p:cNvSpPr>
          <p:nvPr>
            <p:ph type="sldNum" sz="quarter" idx="12"/>
          </p:nvPr>
        </p:nvSpPr>
        <p:spPr/>
        <p:txBody>
          <a:bodyPr/>
          <a:lstStyle/>
          <a:p>
            <a:fld id="{13B728E2-0490-46A1-A493-E9AC51542CFD}" type="slidenum">
              <a:rPr lang="en-US" altLang="en-US" smtClean="0">
                <a:solidFill>
                  <a:srgbClr val="564B3C"/>
                </a:solidFill>
              </a:rPr>
              <a:pPr/>
              <a:t>35</a:t>
            </a:fld>
            <a:endParaRPr lang="en-US" altLang="en-US">
              <a:solidFill>
                <a:srgbClr val="564B3C"/>
              </a:solidFill>
            </a:endParaRPr>
          </a:p>
        </p:txBody>
      </p:sp>
    </p:spTree>
    <p:extLst>
      <p:ext uri="{BB962C8B-B14F-4D97-AF65-F5344CB8AC3E}">
        <p14:creationId xmlns:p14="http://schemas.microsoft.com/office/powerpoint/2010/main" val="4257343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Your Time to Ask Questions</a:t>
            </a:r>
            <a:endParaRPr lang="en-US" cap="none" dirty="0"/>
          </a:p>
        </p:txBody>
      </p:sp>
      <p:pic>
        <p:nvPicPr>
          <p:cNvPr id="1026" name="Picture 2" descr="C:\Users\chaney_b\AppData\Local\Microsoft\Windows\Temporary Internet Files\Content.IE5\V95MOQ3A\MP900422591[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0546" y="1752600"/>
            <a:ext cx="6562908" cy="4373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640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0457" y="2072657"/>
            <a:ext cx="6148252" cy="2862322"/>
          </a:xfrm>
          <a:prstGeom prst="rect">
            <a:avLst/>
          </a:prstGeom>
          <a:noFill/>
        </p:spPr>
        <p:txBody>
          <a:bodyPr wrap="square" rtlCol="0">
            <a:spAutoFit/>
          </a:bodyPr>
          <a:lstStyle/>
          <a:p>
            <a:pPr algn="ctr" fontAlgn="base">
              <a:spcBef>
                <a:spcPct val="0"/>
              </a:spcBef>
              <a:spcAft>
                <a:spcPct val="0"/>
              </a:spcAft>
            </a:pPr>
            <a:r>
              <a:rPr lang="en-US" sz="6000" dirty="0">
                <a:solidFill>
                  <a:srgbClr val="336600"/>
                </a:solidFill>
                <a:cs typeface="Arial" charset="0"/>
              </a:rPr>
              <a:t>Questions</a:t>
            </a:r>
          </a:p>
          <a:p>
            <a:pPr algn="ctr" fontAlgn="base">
              <a:spcBef>
                <a:spcPct val="0"/>
              </a:spcBef>
              <a:spcAft>
                <a:spcPct val="0"/>
              </a:spcAft>
            </a:pPr>
            <a:r>
              <a:rPr lang="en-US" sz="6000" dirty="0">
                <a:solidFill>
                  <a:srgbClr val="336600"/>
                </a:solidFill>
                <a:latin typeface="Goudy Old Style" pitchFamily="18" charset="0"/>
                <a:cs typeface="Arial" charset="0"/>
              </a:rPr>
              <a:t>&amp;</a:t>
            </a:r>
            <a:r>
              <a:rPr lang="en-US" sz="6000" dirty="0">
                <a:solidFill>
                  <a:srgbClr val="336600"/>
                </a:solidFill>
                <a:latin typeface="Arial" charset="0"/>
                <a:cs typeface="Arial" charset="0"/>
              </a:rPr>
              <a:t> </a:t>
            </a:r>
          </a:p>
          <a:p>
            <a:pPr algn="ctr" fontAlgn="base">
              <a:spcBef>
                <a:spcPct val="0"/>
              </a:spcBef>
              <a:spcAft>
                <a:spcPct val="0"/>
              </a:spcAft>
            </a:pPr>
            <a:r>
              <a:rPr lang="en-US" sz="6000" dirty="0">
                <a:solidFill>
                  <a:srgbClr val="336600"/>
                </a:solidFill>
                <a:cs typeface="Arial" charset="0"/>
              </a:rPr>
              <a:t>Answers</a:t>
            </a:r>
          </a:p>
        </p:txBody>
      </p:sp>
    </p:spTree>
    <p:extLst>
      <p:ext uri="{BB962C8B-B14F-4D97-AF65-F5344CB8AC3E}">
        <p14:creationId xmlns:p14="http://schemas.microsoft.com/office/powerpoint/2010/main" val="129592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615078" y="2692660"/>
            <a:ext cx="5850544" cy="1057010"/>
          </a:xfrm>
        </p:spPr>
        <p:txBody>
          <a:bodyPr/>
          <a:lstStyle/>
          <a:p>
            <a:pPr algn="ctr">
              <a:spcBef>
                <a:spcPts val="200"/>
              </a:spcBef>
              <a:spcAft>
                <a:spcPts val="200"/>
              </a:spcAft>
              <a:buClr>
                <a:schemeClr val="tx1"/>
              </a:buClr>
              <a:buSzPct val="105000"/>
            </a:pPr>
            <a:r>
              <a:rPr lang="en-US" sz="4400" b="0" kern="1200" dirty="0"/>
              <a:t>Grant Strategy Flowchart</a:t>
            </a:r>
          </a:p>
        </p:txBody>
      </p:sp>
    </p:spTree>
    <p:extLst>
      <p:ext uri="{BB962C8B-B14F-4D97-AF65-F5344CB8AC3E}">
        <p14:creationId xmlns:p14="http://schemas.microsoft.com/office/powerpoint/2010/main" val="3410294398"/>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Core Elements for all</a:t>
            </a:r>
            <a:br>
              <a:rPr lang="en-US" dirty="0" smtClean="0"/>
            </a:br>
            <a:r>
              <a:rPr lang="en-US" dirty="0" smtClean="0"/>
              <a:t>TAACCCT Projects</a:t>
            </a:r>
            <a:endParaRPr lang="en-US" dirty="0"/>
          </a:p>
        </p:txBody>
      </p:sp>
      <p:sp>
        <p:nvSpPr>
          <p:cNvPr id="3" name="Content Placeholder 2"/>
          <p:cNvSpPr>
            <a:spLocks noGrp="1"/>
          </p:cNvSpPr>
          <p:nvPr>
            <p:ph idx="1"/>
          </p:nvPr>
        </p:nvSpPr>
        <p:spPr>
          <a:xfrm>
            <a:off x="299640" y="2066406"/>
            <a:ext cx="8528844" cy="3550623"/>
          </a:xfrm>
        </p:spPr>
        <p:txBody>
          <a:bodyPr/>
          <a:lstStyle/>
          <a:p>
            <a:r>
              <a:rPr lang="en-US" dirty="0" smtClean="0"/>
              <a:t>Use of Evidence in Program Design</a:t>
            </a:r>
          </a:p>
          <a:p>
            <a:r>
              <a:rPr lang="en-US" dirty="0" smtClean="0"/>
              <a:t>Stacked and Latticed Credentials</a:t>
            </a:r>
          </a:p>
          <a:p>
            <a:r>
              <a:rPr lang="en-US" dirty="0" smtClean="0"/>
              <a:t>Online and Technology-Enabled Learning</a:t>
            </a:r>
          </a:p>
          <a:p>
            <a:r>
              <a:rPr lang="en-US" dirty="0" smtClean="0"/>
              <a:t>Transferability and Articulation</a:t>
            </a:r>
          </a:p>
          <a:p>
            <a:r>
              <a:rPr lang="en-US" dirty="0" smtClean="0"/>
              <a:t>Strategic Alignment</a:t>
            </a:r>
            <a:endParaRPr lang="en-US" dirty="0"/>
          </a:p>
        </p:txBody>
      </p:sp>
    </p:spTree>
    <p:extLst>
      <p:ext uri="{BB962C8B-B14F-4D97-AF65-F5344CB8AC3E}">
        <p14:creationId xmlns:p14="http://schemas.microsoft.com/office/powerpoint/2010/main" val="123375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Consortium Members </a:t>
            </a:r>
            <a:br>
              <a:rPr lang="en-US" dirty="0" smtClean="0"/>
            </a:br>
            <a:r>
              <a:rPr lang="en-US" dirty="0" smtClean="0"/>
              <a:t>Roles &amp; Responsibilities</a:t>
            </a:r>
            <a:endParaRPr lang="en-US" dirty="0"/>
          </a:p>
        </p:txBody>
      </p:sp>
      <p:sp>
        <p:nvSpPr>
          <p:cNvPr id="3" name="Content Placeholder 2"/>
          <p:cNvSpPr>
            <a:spLocks noGrp="1"/>
          </p:cNvSpPr>
          <p:nvPr>
            <p:ph idx="1"/>
          </p:nvPr>
        </p:nvSpPr>
        <p:spPr>
          <a:xfrm>
            <a:off x="299640" y="1831263"/>
            <a:ext cx="8528844" cy="4386657"/>
          </a:xfrm>
        </p:spPr>
        <p:txBody>
          <a:bodyPr/>
          <a:lstStyle/>
          <a:p>
            <a:r>
              <a:rPr lang="en-US" dirty="0" smtClean="0"/>
              <a:t>Curriculum Development</a:t>
            </a:r>
          </a:p>
          <a:p>
            <a:r>
              <a:rPr lang="en-US" dirty="0" smtClean="0"/>
              <a:t>Training Materials</a:t>
            </a:r>
          </a:p>
          <a:p>
            <a:r>
              <a:rPr lang="en-US" dirty="0" smtClean="0"/>
              <a:t>Advisory Assistance</a:t>
            </a:r>
          </a:p>
          <a:p>
            <a:r>
              <a:rPr lang="en-US" dirty="0" smtClean="0"/>
              <a:t>In-kind Resources</a:t>
            </a:r>
          </a:p>
          <a:p>
            <a:r>
              <a:rPr lang="en-US" dirty="0" smtClean="0"/>
              <a:t>Recruitment of Trainees</a:t>
            </a:r>
          </a:p>
          <a:p>
            <a:r>
              <a:rPr lang="en-US" dirty="0" smtClean="0"/>
              <a:t>Certification/Degrees/Accreditation</a:t>
            </a:r>
          </a:p>
          <a:p>
            <a:r>
              <a:rPr lang="en-US" dirty="0" smtClean="0"/>
              <a:t>Job </a:t>
            </a:r>
            <a:r>
              <a:rPr lang="en-US" dirty="0"/>
              <a:t>P</a:t>
            </a:r>
            <a:r>
              <a:rPr lang="en-US" dirty="0" smtClean="0"/>
              <a:t>lacement Assistance</a:t>
            </a:r>
          </a:p>
        </p:txBody>
      </p:sp>
    </p:spTree>
    <p:extLst>
      <p:ext uri="{BB962C8B-B14F-4D97-AF65-F5344CB8AC3E}">
        <p14:creationId xmlns:p14="http://schemas.microsoft.com/office/powerpoint/2010/main" val="2921591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9 Deliverables</a:t>
            </a:r>
          </a:p>
        </p:txBody>
      </p:sp>
      <p:sp>
        <p:nvSpPr>
          <p:cNvPr id="12291" name="Rectangle 3"/>
          <p:cNvSpPr>
            <a:spLocks noGrp="1" noChangeArrowheads="1"/>
          </p:cNvSpPr>
          <p:nvPr>
            <p:ph idx="1"/>
          </p:nvPr>
        </p:nvSpPr>
        <p:spPr>
          <a:xfrm>
            <a:off x="299640" y="1172739"/>
            <a:ext cx="8528844" cy="4663498"/>
          </a:xfrm>
        </p:spPr>
        <p:txBody>
          <a:bodyPr/>
          <a:lstStyle/>
          <a:p>
            <a:pPr marL="342900" lvl="0" indent="-342900">
              <a:lnSpc>
                <a:spcPct val="100000"/>
              </a:lnSpc>
              <a:buFont typeface="+mj-lt"/>
              <a:buAutoNum type="arabicPeriod"/>
            </a:pPr>
            <a:r>
              <a:rPr lang="en-US" sz="1600" dirty="0" smtClean="0"/>
              <a:t>Total </a:t>
            </a:r>
            <a:r>
              <a:rPr lang="en-US" sz="1600" dirty="0"/>
              <a:t>of unique participants served (new students). </a:t>
            </a:r>
            <a:endParaRPr lang="en-US" sz="1600" dirty="0" smtClean="0"/>
          </a:p>
          <a:p>
            <a:pPr marL="342900" lvl="0" indent="-342900">
              <a:lnSpc>
                <a:spcPct val="100000"/>
              </a:lnSpc>
              <a:buFont typeface="+mj-lt"/>
              <a:buAutoNum type="arabicPeriod"/>
            </a:pPr>
            <a:r>
              <a:rPr lang="en-US" sz="1600" dirty="0" smtClean="0"/>
              <a:t>Total </a:t>
            </a:r>
            <a:r>
              <a:rPr lang="en-US" sz="1600" dirty="0"/>
              <a:t>number of participants completing a TAACCCT-funded program of study</a:t>
            </a:r>
            <a:r>
              <a:rPr lang="en-US" sz="1600" dirty="0" smtClean="0"/>
              <a:t>.</a:t>
            </a:r>
          </a:p>
          <a:p>
            <a:pPr marL="342900" lvl="0" indent="-342900">
              <a:lnSpc>
                <a:spcPct val="100000"/>
              </a:lnSpc>
              <a:buFont typeface="+mj-lt"/>
              <a:buAutoNum type="arabicPeriod"/>
            </a:pPr>
            <a:r>
              <a:rPr lang="en-US" sz="1600" dirty="0" smtClean="0"/>
              <a:t>Total </a:t>
            </a:r>
            <a:r>
              <a:rPr lang="en-US" sz="1600" dirty="0"/>
              <a:t>number of participant still retained in their program of study or other TAACCCT-funded program</a:t>
            </a:r>
            <a:r>
              <a:rPr lang="en-US" sz="1600" dirty="0" smtClean="0"/>
              <a:t>.</a:t>
            </a:r>
          </a:p>
          <a:p>
            <a:pPr marL="342900" lvl="0" indent="-342900">
              <a:lnSpc>
                <a:spcPct val="100000"/>
              </a:lnSpc>
              <a:buFont typeface="+mj-lt"/>
              <a:buAutoNum type="arabicPeriod"/>
            </a:pPr>
            <a:r>
              <a:rPr lang="en-US" sz="1600" dirty="0" smtClean="0"/>
              <a:t>Total </a:t>
            </a:r>
            <a:r>
              <a:rPr lang="en-US" sz="1600" dirty="0"/>
              <a:t>number of participants completing credit </a:t>
            </a:r>
            <a:r>
              <a:rPr lang="en-US" sz="1600" dirty="0" smtClean="0"/>
              <a:t>hours.</a:t>
            </a:r>
          </a:p>
          <a:p>
            <a:pPr marL="342900" lvl="0" indent="-342900">
              <a:lnSpc>
                <a:spcPct val="100000"/>
              </a:lnSpc>
              <a:buFont typeface="+mj-lt"/>
              <a:buAutoNum type="arabicPeriod"/>
            </a:pPr>
            <a:r>
              <a:rPr lang="en-US" sz="1600" dirty="0" smtClean="0"/>
              <a:t>Total </a:t>
            </a:r>
            <a:r>
              <a:rPr lang="en-US" sz="1600" dirty="0"/>
              <a:t>number of credentials awarded</a:t>
            </a:r>
            <a:r>
              <a:rPr lang="en-US" sz="1600" dirty="0" smtClean="0"/>
              <a:t>.</a:t>
            </a:r>
          </a:p>
          <a:p>
            <a:pPr marL="342900" lvl="0" indent="-342900">
              <a:lnSpc>
                <a:spcPct val="100000"/>
              </a:lnSpc>
              <a:buFont typeface="+mj-lt"/>
              <a:buAutoNum type="arabicPeriod"/>
            </a:pPr>
            <a:r>
              <a:rPr lang="en-US" sz="1600" dirty="0" smtClean="0"/>
              <a:t>Total </a:t>
            </a:r>
            <a:r>
              <a:rPr lang="en-US" sz="1600" dirty="0"/>
              <a:t>number of participants enrolled in further education after TAACCCT-funded program of </a:t>
            </a:r>
            <a:r>
              <a:rPr lang="en-US" sz="1600" dirty="0" smtClean="0"/>
              <a:t>study completion.</a:t>
            </a:r>
          </a:p>
          <a:p>
            <a:pPr marL="342900" lvl="0" indent="-342900">
              <a:lnSpc>
                <a:spcPct val="100000"/>
              </a:lnSpc>
              <a:buFont typeface="+mj-lt"/>
              <a:buAutoNum type="arabicPeriod"/>
            </a:pPr>
            <a:r>
              <a:rPr lang="en-US" sz="1600" dirty="0" smtClean="0"/>
              <a:t>Total </a:t>
            </a:r>
            <a:r>
              <a:rPr lang="en-US" sz="1600" dirty="0"/>
              <a:t>number of participants employed after TAACCCT-funded program of study completion</a:t>
            </a:r>
            <a:r>
              <a:rPr lang="en-US" sz="1600" dirty="0" smtClean="0"/>
              <a:t>.</a:t>
            </a:r>
          </a:p>
          <a:p>
            <a:pPr marL="342900" lvl="0" indent="-342900">
              <a:lnSpc>
                <a:spcPct val="100000"/>
              </a:lnSpc>
              <a:buFont typeface="+mj-lt"/>
              <a:buAutoNum type="arabicPeriod"/>
            </a:pPr>
            <a:r>
              <a:rPr lang="en-US" sz="1600" dirty="0" smtClean="0"/>
              <a:t>Total </a:t>
            </a:r>
            <a:r>
              <a:rPr lang="en-US" sz="1600" dirty="0"/>
              <a:t>number of participants retained in employment after program of study </a:t>
            </a:r>
            <a:r>
              <a:rPr lang="en-US" sz="1600" dirty="0" smtClean="0"/>
              <a:t>completion.</a:t>
            </a:r>
          </a:p>
          <a:p>
            <a:pPr marL="342900" lvl="0" indent="-342900">
              <a:lnSpc>
                <a:spcPct val="100000"/>
              </a:lnSpc>
              <a:buFont typeface="+mj-lt"/>
              <a:buAutoNum type="arabicPeriod"/>
            </a:pPr>
            <a:r>
              <a:rPr lang="en-US" sz="1600" dirty="0" smtClean="0"/>
              <a:t>Total </a:t>
            </a:r>
            <a:r>
              <a:rPr lang="en-US" sz="1600" dirty="0"/>
              <a:t>number of those participants employed at enrollment who received a wage increase post-enrollment.</a:t>
            </a:r>
          </a:p>
        </p:txBody>
      </p:sp>
    </p:spTree>
    <p:extLst>
      <p:ext uri="{BB962C8B-B14F-4D97-AF65-F5344CB8AC3E}">
        <p14:creationId xmlns:p14="http://schemas.microsoft.com/office/powerpoint/2010/main" val="3642846486"/>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17500" y="480683"/>
            <a:ext cx="3958409" cy="503386"/>
          </a:xfrm>
        </p:spPr>
        <p:txBody>
          <a:bodyPr/>
          <a:lstStyle/>
          <a:p>
            <a:r>
              <a:rPr lang="en-US" dirty="0" smtClean="0"/>
              <a:t>Priorities &amp; Strategies</a:t>
            </a:r>
          </a:p>
        </p:txBody>
      </p:sp>
      <p:graphicFrame>
        <p:nvGraphicFramePr>
          <p:cNvPr id="4" name="Table 3"/>
          <p:cNvGraphicFramePr>
            <a:graphicFrameLocks noGrp="1"/>
          </p:cNvGraphicFramePr>
          <p:nvPr>
            <p:extLst>
              <p:ext uri="{D42A27DB-BD31-4B8C-83A1-F6EECF244321}">
                <p14:modId xmlns:p14="http://schemas.microsoft.com/office/powerpoint/2010/main" val="1287971298"/>
              </p:ext>
            </p:extLst>
          </p:nvPr>
        </p:nvGraphicFramePr>
        <p:xfrm>
          <a:off x="125552" y="1439805"/>
          <a:ext cx="8809442" cy="5024889"/>
        </p:xfrm>
        <a:graphic>
          <a:graphicData uri="http://schemas.openxmlformats.org/drawingml/2006/table">
            <a:tbl>
              <a:tblPr firstRow="1" firstCol="1" bandRow="1"/>
              <a:tblGrid>
                <a:gridCol w="1015271"/>
                <a:gridCol w="7794171"/>
              </a:tblGrid>
              <a:tr h="301670">
                <a:tc>
                  <a:txBody>
                    <a:bodyPr/>
                    <a:lstStyle/>
                    <a:p>
                      <a:pPr>
                        <a:lnSpc>
                          <a:spcPct val="115000"/>
                        </a:lnSpc>
                        <a:spcAft>
                          <a:spcPts val="0"/>
                        </a:spcAft>
                      </a:pPr>
                      <a:r>
                        <a:rPr lang="en-US" sz="1200" dirty="0">
                          <a:effectLst/>
                          <a:latin typeface="+mn-lt"/>
                          <a:ea typeface="Times New Roman"/>
                          <a:cs typeface="Times New Roman"/>
                        </a:rPr>
                        <a:t>Priority 1.0</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nSpc>
                          <a:spcPct val="115000"/>
                        </a:lnSpc>
                        <a:spcAft>
                          <a:spcPts val="0"/>
                        </a:spcAft>
                      </a:pPr>
                      <a:r>
                        <a:rPr lang="en-US" sz="1200" dirty="0">
                          <a:effectLst/>
                          <a:latin typeface="+mn-lt"/>
                          <a:ea typeface="Times New Roman"/>
                          <a:cs typeface="Times New Roman"/>
                        </a:rPr>
                        <a:t>Create educational plans that provide a clear pathway and lattice to industry-recognized credentials in advanced manufacturing.</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147131">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1.1</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Develop educational plans outlining coursework and timelines.</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131">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1.2</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Develop a mechanism for awarding academic credit for prior learning.</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394">
                <a:tc>
                  <a:txBody>
                    <a:bodyPr/>
                    <a:lstStyle/>
                    <a:p>
                      <a:pPr>
                        <a:lnSpc>
                          <a:spcPct val="115000"/>
                        </a:lnSpc>
                        <a:spcAft>
                          <a:spcPts val="0"/>
                        </a:spcAft>
                      </a:pPr>
                      <a:r>
                        <a:rPr lang="en-US" sz="1200" dirty="0">
                          <a:effectLst/>
                          <a:latin typeface="+mn-lt"/>
                          <a:ea typeface="Times New Roman"/>
                          <a:cs typeface="Times New Roman"/>
                        </a:rPr>
                        <a:t>Priority 2.0</a:t>
                      </a:r>
                      <a:endParaRPr lang="en-US" sz="1200" dirty="0">
                        <a:effectLst/>
                        <a:latin typeface="+mn-lt"/>
                      </a:endParaRPr>
                    </a:p>
                    <a:p>
                      <a:pPr>
                        <a:lnSpc>
                          <a:spcPct val="115000"/>
                        </a:lnSpc>
                        <a:spcAft>
                          <a:spcPts val="0"/>
                        </a:spcAft>
                      </a:pPr>
                      <a:r>
                        <a:rPr lang="en-US" sz="1200" dirty="0">
                          <a:effectLst/>
                          <a:latin typeface="+mn-lt"/>
                          <a:ea typeface="Times New Roman"/>
                          <a:cs typeface="Times New Roman"/>
                        </a:rPr>
                        <a:t> </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marL="0" algn="l" defTabSz="914354" rtl="0" eaLnBrk="1" latinLnBrk="0" hangingPunct="1">
                        <a:lnSpc>
                          <a:spcPct val="115000"/>
                        </a:lnSpc>
                        <a:spcAft>
                          <a:spcPts val="0"/>
                        </a:spcAft>
                      </a:pPr>
                      <a:r>
                        <a:rPr lang="en-US" sz="1200" kern="1200" dirty="0">
                          <a:solidFill>
                            <a:schemeClr val="tx1"/>
                          </a:solidFill>
                          <a:effectLst/>
                          <a:latin typeface="+mn-lt"/>
                          <a:ea typeface="Times New Roman"/>
                          <a:cs typeface="Times New Roman"/>
                        </a:rPr>
                        <a:t>Implement programs along the career pathway and lattice that meet advanced manufacturing industry needs and result in industry-recognized credentials and/or associate degrees.</a:t>
                      </a: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147131">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2.1</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Offer bridge programs in technical skills.</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75">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2.2</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Offer programming leading to the National Career Readiness Certificate </a:t>
                      </a:r>
                      <a:r>
                        <a:rPr lang="en-US" sz="1200" dirty="0" smtClean="0">
                          <a:effectLst/>
                          <a:latin typeface="+mn-lt"/>
                          <a:ea typeface="Times New Roman"/>
                          <a:cs typeface="Times New Roman"/>
                        </a:rPr>
                        <a:t>(</a:t>
                      </a:r>
                      <a:r>
                        <a:rPr lang="en-US" sz="1200" dirty="0">
                          <a:effectLst/>
                          <a:latin typeface="+mn-lt"/>
                          <a:ea typeface="Times New Roman"/>
                          <a:cs typeface="Times New Roman"/>
                        </a:rPr>
                        <a:t>NCRC).</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131">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2.3</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Enhance programming in areas of specialization certificate programs.</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131">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2.4</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Offer associate degree completion.</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7">
                <a:tc>
                  <a:txBody>
                    <a:bodyPr/>
                    <a:lstStyle/>
                    <a:p>
                      <a:pPr>
                        <a:lnSpc>
                          <a:spcPct val="115000"/>
                        </a:lnSpc>
                        <a:spcAft>
                          <a:spcPts val="0"/>
                        </a:spcAft>
                      </a:pPr>
                      <a:r>
                        <a:rPr lang="en-US" sz="1200" dirty="0">
                          <a:effectLst/>
                          <a:latin typeface="+mn-lt"/>
                          <a:ea typeface="Times New Roman"/>
                          <a:cs typeface="Times New Roman"/>
                        </a:rPr>
                        <a:t>Priority 3.0</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nSpc>
                          <a:spcPct val="115000"/>
                        </a:lnSpc>
                        <a:spcAft>
                          <a:spcPts val="0"/>
                        </a:spcAft>
                      </a:pPr>
                      <a:r>
                        <a:rPr lang="en-US" sz="1200" dirty="0">
                          <a:effectLst/>
                          <a:latin typeface="+mn-lt"/>
                          <a:ea typeface="Times New Roman"/>
                          <a:cs typeface="Times New Roman"/>
                        </a:rPr>
                        <a:t>Develop online and technology-enabled learning by strategically aligning INAM programs with technology purchased by the Illinois Green Economy Network (IGEN), a first-round TAA awardee</a:t>
                      </a:r>
                      <a:r>
                        <a:rPr lang="en-US" sz="1200" dirty="0" smtClean="0">
                          <a:effectLst/>
                          <a:latin typeface="+mn-lt"/>
                          <a:ea typeface="Times New Roman"/>
                          <a:cs typeface="Times New Roman"/>
                        </a:rPr>
                        <a:t>.</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03084">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3.1</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Engage in a partnership with IGEN in using National Training </a:t>
                      </a:r>
                      <a:r>
                        <a:rPr lang="en-US" sz="1200" dirty="0" smtClean="0">
                          <a:effectLst/>
                          <a:latin typeface="+mn-lt"/>
                          <a:ea typeface="Times New Roman"/>
                          <a:cs typeface="Times New Roman"/>
                        </a:rPr>
                        <a:t>Education </a:t>
                      </a:r>
                      <a:r>
                        <a:rPr lang="en-US" sz="1200" dirty="0">
                          <a:effectLst/>
                          <a:latin typeface="+mn-lt"/>
                          <a:ea typeface="Times New Roman"/>
                          <a:cs typeface="Times New Roman"/>
                        </a:rPr>
                        <a:t>Resource (NTER) System.</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263">
                <a:tc>
                  <a:txBody>
                    <a:bodyPr/>
                    <a:lstStyle/>
                    <a:p>
                      <a:pPr>
                        <a:lnSpc>
                          <a:spcPct val="115000"/>
                        </a:lnSpc>
                        <a:spcAft>
                          <a:spcPts val="0"/>
                        </a:spcAft>
                      </a:pPr>
                      <a:r>
                        <a:rPr lang="en-US" sz="1200" dirty="0">
                          <a:effectLst/>
                          <a:latin typeface="+mn-lt"/>
                          <a:ea typeface="Times New Roman"/>
                          <a:cs typeface="Times New Roman"/>
                        </a:rPr>
                        <a:t>Priority 4.0 </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nSpc>
                          <a:spcPct val="115000"/>
                        </a:lnSpc>
                        <a:spcAft>
                          <a:spcPts val="0"/>
                        </a:spcAft>
                      </a:pPr>
                      <a:r>
                        <a:rPr lang="en-US" sz="1200" dirty="0">
                          <a:effectLst/>
                          <a:latin typeface="+mn-lt"/>
                          <a:ea typeface="Times New Roman"/>
                          <a:cs typeface="Times New Roman"/>
                        </a:rPr>
                        <a:t>Develop partnerships with employers that include paid internships and on-the-job training opportunities in advanced manufacturing.</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19543">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4.1</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Engage employers to secure paid internships and on-the-job training.</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746">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4.2</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Conduct regular employer input and feedback sessions.</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473">
                <a:tc>
                  <a:txBody>
                    <a:bodyPr/>
                    <a:lstStyle/>
                    <a:p>
                      <a:pPr>
                        <a:lnSpc>
                          <a:spcPct val="115000"/>
                        </a:lnSpc>
                        <a:spcAft>
                          <a:spcPts val="0"/>
                        </a:spcAft>
                      </a:pPr>
                      <a:r>
                        <a:rPr lang="en-US" sz="1200" dirty="0">
                          <a:effectLst/>
                          <a:latin typeface="+mn-lt"/>
                          <a:ea typeface="Times New Roman"/>
                          <a:cs typeface="Times New Roman"/>
                        </a:rPr>
                        <a:t>Priority 5.0 </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nSpc>
                          <a:spcPct val="115000"/>
                        </a:lnSpc>
                        <a:spcAft>
                          <a:spcPts val="0"/>
                        </a:spcAft>
                      </a:pPr>
                      <a:r>
                        <a:rPr lang="en-US" sz="1200" dirty="0">
                          <a:effectLst/>
                          <a:latin typeface="+mn-lt"/>
                          <a:ea typeface="Times New Roman"/>
                          <a:cs typeface="Times New Roman"/>
                        </a:rPr>
                        <a:t>Provide placement services that connect students to available jobs in advanced manufacturing</a:t>
                      </a:r>
                      <a:r>
                        <a:rPr lang="en-US" sz="1200" dirty="0" smtClean="0">
                          <a:effectLst/>
                          <a:latin typeface="+mn-lt"/>
                          <a:ea typeface="Times New Roman"/>
                          <a:cs typeface="Times New Roman"/>
                        </a:rPr>
                        <a:t>.</a:t>
                      </a:r>
                      <a:r>
                        <a:rPr lang="en-US" sz="1200" dirty="0">
                          <a:effectLst/>
                          <a:latin typeface="+mn-lt"/>
                          <a:ea typeface="Times New Roman"/>
                          <a:cs typeface="Times New Roman"/>
                        </a:rPr>
                        <a:t> </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221110">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5.1</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Develop a platform that provides job posting capabilities for employers and résumé posting for students.</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588">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5.2</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Enhance the image of advanced manufacturing.</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330">
                <a:tc>
                  <a:txBody>
                    <a:bodyPr/>
                    <a:lstStyle/>
                    <a:p>
                      <a:pPr>
                        <a:lnSpc>
                          <a:spcPct val="115000"/>
                        </a:lnSpc>
                        <a:spcAft>
                          <a:spcPts val="0"/>
                        </a:spcAft>
                      </a:pPr>
                      <a:r>
                        <a:rPr lang="en-US" sz="1200" dirty="0">
                          <a:effectLst/>
                          <a:latin typeface="+mn-lt"/>
                          <a:ea typeface="Times New Roman"/>
                          <a:cs typeface="Times New Roman"/>
                        </a:rPr>
                        <a:t>Priority 6.0</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nSpc>
                          <a:spcPct val="115000"/>
                        </a:lnSpc>
                        <a:spcAft>
                          <a:spcPts val="0"/>
                        </a:spcAft>
                      </a:pPr>
                      <a:r>
                        <a:rPr lang="en-US" sz="1200" dirty="0">
                          <a:effectLst/>
                          <a:latin typeface="+mn-lt"/>
                          <a:ea typeface="Times New Roman"/>
                          <a:cs typeface="Times New Roman"/>
                        </a:rPr>
                        <a:t>Improve articulation of credit between two-year and four-year colleges to facilitate pursuit of additional education in advanced manufacturing</a:t>
                      </a:r>
                      <a:r>
                        <a:rPr lang="en-US" sz="1200" dirty="0" smtClean="0">
                          <a:effectLst/>
                          <a:latin typeface="+mn-lt"/>
                          <a:ea typeface="Times New Roman"/>
                          <a:cs typeface="Times New Roman"/>
                        </a:rPr>
                        <a:t>.</a:t>
                      </a:r>
                      <a:r>
                        <a:rPr lang="en-US" sz="1200" dirty="0">
                          <a:effectLst/>
                          <a:latin typeface="+mn-lt"/>
                          <a:cs typeface="Times New Roman"/>
                        </a:rPr>
                        <a:t> </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190849">
                <a:tc>
                  <a:txBody>
                    <a:bodyPr/>
                    <a:lstStyle/>
                    <a:p>
                      <a:pPr marL="169545" marR="0">
                        <a:lnSpc>
                          <a:spcPct val="115000"/>
                        </a:lnSpc>
                        <a:spcBef>
                          <a:spcPts val="0"/>
                        </a:spcBef>
                        <a:spcAft>
                          <a:spcPts val="0"/>
                        </a:spcAft>
                      </a:pPr>
                      <a:r>
                        <a:rPr lang="en-US" sz="1200" dirty="0">
                          <a:effectLst/>
                          <a:latin typeface="+mn-lt"/>
                          <a:ea typeface="Times New Roman"/>
                          <a:cs typeface="Times New Roman"/>
                        </a:rPr>
                        <a:t>Strategy 6.1</a:t>
                      </a:r>
                      <a:endParaRPr lang="en-US" sz="1200" dirty="0">
                        <a:effectLst/>
                        <a:latin typeface="+mn-lt"/>
                      </a:endParaRPr>
                    </a:p>
                  </a:txBody>
                  <a:tcPr marL="41668" marR="416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0"/>
                        </a:spcAft>
                      </a:pPr>
                      <a:r>
                        <a:rPr lang="en-US" sz="1200" dirty="0">
                          <a:effectLst/>
                          <a:latin typeface="+mn-lt"/>
                          <a:ea typeface="Times New Roman"/>
                          <a:cs typeface="Times New Roman"/>
                        </a:rPr>
                        <a:t>Develop articulation agreements with four-year colleges and universities.</a:t>
                      </a:r>
                      <a:endParaRPr lang="en-US" sz="1200" dirty="0">
                        <a:effectLst/>
                        <a:latin typeface="+mn-lt"/>
                      </a:endParaRPr>
                    </a:p>
                  </a:txBody>
                  <a:tcPr marL="41668" marR="416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45709724"/>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7542" y="2838993"/>
            <a:ext cx="5860869" cy="769441"/>
          </a:xfrm>
          <a:prstGeom prst="rect">
            <a:avLst/>
          </a:prstGeom>
          <a:noFill/>
        </p:spPr>
        <p:txBody>
          <a:bodyPr wrap="square" rtlCol="0">
            <a:spAutoFit/>
          </a:bodyPr>
          <a:lstStyle/>
          <a:p>
            <a:pPr algn="ctr" fontAlgn="base">
              <a:spcBef>
                <a:spcPct val="0"/>
              </a:spcBef>
              <a:spcAft>
                <a:spcPct val="0"/>
              </a:spcAft>
            </a:pPr>
            <a:r>
              <a:rPr lang="en-US" sz="4400" dirty="0">
                <a:solidFill>
                  <a:srgbClr val="336600"/>
                </a:solidFill>
                <a:cs typeface="Arial" charset="0"/>
                <a:hlinkClick r:id="rId2"/>
              </a:rPr>
              <a:t>www.inam.net</a:t>
            </a:r>
            <a:r>
              <a:rPr lang="en-US" sz="4400" dirty="0">
                <a:solidFill>
                  <a:srgbClr val="336600"/>
                </a:solidFill>
                <a:cs typeface="Arial" charset="0"/>
              </a:rPr>
              <a:t> </a:t>
            </a:r>
          </a:p>
        </p:txBody>
      </p:sp>
    </p:spTree>
    <p:extLst>
      <p:ext uri="{BB962C8B-B14F-4D97-AF65-F5344CB8AC3E}">
        <p14:creationId xmlns:p14="http://schemas.microsoft.com/office/powerpoint/2010/main" val="1736802755"/>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iNam">
      <a:dk1>
        <a:srgbClr val="336600"/>
      </a:dk1>
      <a:lt1>
        <a:srgbClr val="8DC63F"/>
      </a:lt1>
      <a:dk2>
        <a:srgbClr val="FFFFFF"/>
      </a:dk2>
      <a:lt2>
        <a:srgbClr val="FFFFFF"/>
      </a:lt2>
      <a:accent1>
        <a:srgbClr val="5EA6F4"/>
      </a:accent1>
      <a:accent2>
        <a:srgbClr val="7030A0"/>
      </a:accent2>
      <a:accent3>
        <a:srgbClr val="669933"/>
      </a:accent3>
      <a:accent4>
        <a:srgbClr val="F5800B"/>
      </a:accent4>
      <a:accent5>
        <a:srgbClr val="C00000"/>
      </a:accent5>
      <a:accent6>
        <a:srgbClr val="134098"/>
      </a:accent6>
      <a:hlink>
        <a:srgbClr val="09204C"/>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Default Design 13">
        <a:dk1>
          <a:srgbClr val="333333"/>
        </a:dk1>
        <a:lt1>
          <a:srgbClr val="FFFFFF"/>
        </a:lt1>
        <a:dk2>
          <a:srgbClr val="000076"/>
        </a:dk2>
        <a:lt2>
          <a:srgbClr val="808080"/>
        </a:lt2>
        <a:accent1>
          <a:srgbClr val="0000CC"/>
        </a:accent1>
        <a:accent2>
          <a:srgbClr val="FF6600"/>
        </a:accent2>
        <a:accent3>
          <a:srgbClr val="FFFFFF"/>
        </a:accent3>
        <a:accent4>
          <a:srgbClr val="2A2A2A"/>
        </a:accent4>
        <a:accent5>
          <a:srgbClr val="AAAAE2"/>
        </a:accent5>
        <a:accent6>
          <a:srgbClr val="E75C00"/>
        </a:accent6>
        <a:hlink>
          <a:srgbClr val="008000"/>
        </a:hlink>
        <a:folHlink>
          <a:srgbClr val="FFCC00"/>
        </a:folHlink>
      </a:clrScheme>
      <a:clrMap bg1="lt1" tx1="dk1" bg2="lt2" tx2="dk2" accent1="accent1" accent2="accent2" accent3="accent3" accent4="accent4" accent5="accent5" accent6="accent6" hlink="hlink" folHlink="folHlink"/>
    </a:extraClrScheme>
    <a:extraClrScheme>
      <a:clrScheme name="3_Default Design 14">
        <a:dk1>
          <a:srgbClr val="333333"/>
        </a:dk1>
        <a:lt1>
          <a:srgbClr val="FFFFFF"/>
        </a:lt1>
        <a:dk2>
          <a:srgbClr val="00007A"/>
        </a:dk2>
        <a:lt2>
          <a:srgbClr val="808080"/>
        </a:lt2>
        <a:accent1>
          <a:srgbClr val="0000CC"/>
        </a:accent1>
        <a:accent2>
          <a:srgbClr val="FF6600"/>
        </a:accent2>
        <a:accent3>
          <a:srgbClr val="FFFFFF"/>
        </a:accent3>
        <a:accent4>
          <a:srgbClr val="2A2A2A"/>
        </a:accent4>
        <a:accent5>
          <a:srgbClr val="AAAAE2"/>
        </a:accent5>
        <a:accent6>
          <a:srgbClr val="E75C00"/>
        </a:accent6>
        <a:hlink>
          <a:srgbClr val="008000"/>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2294</Words>
  <Application>Microsoft Office PowerPoint</Application>
  <PresentationFormat>On-screen Show (4:3)</PresentationFormat>
  <Paragraphs>569</Paragraphs>
  <Slides>37</Slides>
  <Notes>3</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37</vt:i4>
      </vt:variant>
    </vt:vector>
  </HeadingPairs>
  <TitlesOfParts>
    <vt:vector size="41" baseType="lpstr">
      <vt:lpstr>Office Theme</vt:lpstr>
      <vt:lpstr>3_Default Design</vt:lpstr>
      <vt:lpstr>Apothecary</vt:lpstr>
      <vt:lpstr>Worksheet</vt:lpstr>
      <vt:lpstr>WELCOME  President’s Advisory Committee  INAM Conference Harper College</vt:lpstr>
      <vt:lpstr>INAM College Presidents </vt:lpstr>
      <vt:lpstr>Earn &amp; Learn Model</vt:lpstr>
      <vt:lpstr>Grant Strategy Flowchart</vt:lpstr>
      <vt:lpstr>5 Core Elements for all TAACCCT Projects</vt:lpstr>
      <vt:lpstr>Consortium Members  Roles &amp; Responsibilities</vt:lpstr>
      <vt:lpstr>9 Deliverables</vt:lpstr>
      <vt:lpstr>Priorities &amp; Strategies</vt:lpstr>
      <vt:lpstr>PowerPoint Presentation</vt:lpstr>
      <vt:lpstr>PowerPoint Presentation</vt:lpstr>
      <vt:lpstr>Monthly Activity Report</vt:lpstr>
      <vt:lpstr>PowerPoint Presentation</vt:lpstr>
      <vt:lpstr>PowerPoint Presentation</vt:lpstr>
      <vt:lpstr>PowerPoint Presentation</vt:lpstr>
      <vt:lpstr>PowerPoint Presentation</vt:lpstr>
      <vt:lpstr>PowerPoint Presentation</vt:lpstr>
      <vt:lpstr>PowerPoint Presentation</vt:lpstr>
      <vt:lpstr>Course Syllabi Criteria</vt:lpstr>
      <vt:lpstr>PowerPoint Presentation</vt:lpstr>
      <vt:lpstr>Paul T. Bucci PhD, LLC;  Westat, Inc.; and  GEM Software Development, Inc.</vt:lpstr>
      <vt:lpstr>What We Have Done</vt:lpstr>
      <vt:lpstr>What We Plan</vt:lpstr>
      <vt:lpstr>What We Can Tell You</vt:lpstr>
      <vt:lpstr>Enrollment Targets and Achievements</vt:lpstr>
      <vt:lpstr>Findings</vt:lpstr>
      <vt:lpstr>Buy-in</vt:lpstr>
      <vt:lpstr>Targeting and Recruitment</vt:lpstr>
      <vt:lpstr>Educational Plans</vt:lpstr>
      <vt:lpstr>Purchasing</vt:lpstr>
      <vt:lpstr>Curriculum</vt:lpstr>
      <vt:lpstr>Reasons Why Students Came to iNAM</vt:lpstr>
      <vt:lpstr>Reasons Why Students Came to iNAM</vt:lpstr>
      <vt:lpstr>Reasons Why Students Left iNAM</vt:lpstr>
      <vt:lpstr>Student Course-Taking</vt:lpstr>
      <vt:lpstr>Student Activities and Supports</vt:lpstr>
      <vt:lpstr>Your Time to Ask Questions</vt:lpstr>
      <vt:lpstr>PowerPoint Presentation</vt:lpstr>
    </vt:vector>
  </TitlesOfParts>
  <Company>William Rainey 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President’s Advisory Committee  INAM Conference Harper College</dc:title>
  <dc:creator>Melissa MacGregor</dc:creator>
  <cp:lastModifiedBy>Melissa MacGregor</cp:lastModifiedBy>
  <cp:revision>5</cp:revision>
  <dcterms:created xsi:type="dcterms:W3CDTF">2014-06-06T21:20:50Z</dcterms:created>
  <dcterms:modified xsi:type="dcterms:W3CDTF">2014-06-09T14:08:12Z</dcterms:modified>
</cp:coreProperties>
</file>